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xls" ContentType="application/vnd.ms-exce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5"/>
  </p:notesMasterIdLst>
  <p:handoutMasterIdLst>
    <p:handoutMasterId r:id="rId86"/>
  </p:handoutMasterIdLst>
  <p:sldIdLst>
    <p:sldId id="300" r:id="rId2"/>
    <p:sldId id="305" r:id="rId3"/>
    <p:sldId id="308" r:id="rId4"/>
    <p:sldId id="260" r:id="rId5"/>
    <p:sldId id="399" r:id="rId6"/>
    <p:sldId id="309" r:id="rId7"/>
    <p:sldId id="311" r:id="rId8"/>
    <p:sldId id="312" r:id="rId9"/>
    <p:sldId id="401" r:id="rId10"/>
    <p:sldId id="400" r:id="rId11"/>
    <p:sldId id="408" r:id="rId12"/>
    <p:sldId id="409" r:id="rId13"/>
    <p:sldId id="318" r:id="rId14"/>
    <p:sldId id="403" r:id="rId15"/>
    <p:sldId id="404" r:id="rId16"/>
    <p:sldId id="405" r:id="rId17"/>
    <p:sldId id="406" r:id="rId18"/>
    <p:sldId id="407" r:id="rId19"/>
    <p:sldId id="321" r:id="rId20"/>
    <p:sldId id="331" r:id="rId21"/>
    <p:sldId id="324" r:id="rId22"/>
    <p:sldId id="323" r:id="rId23"/>
    <p:sldId id="329" r:id="rId24"/>
    <p:sldId id="325" r:id="rId25"/>
    <p:sldId id="327" r:id="rId26"/>
    <p:sldId id="335" r:id="rId27"/>
    <p:sldId id="410" r:id="rId28"/>
    <p:sldId id="334" r:id="rId29"/>
    <p:sldId id="413" r:id="rId30"/>
    <p:sldId id="333" r:id="rId31"/>
    <p:sldId id="414" r:id="rId32"/>
    <p:sldId id="411" r:id="rId33"/>
    <p:sldId id="412" r:id="rId34"/>
    <p:sldId id="415" r:id="rId35"/>
    <p:sldId id="339" r:id="rId36"/>
    <p:sldId id="338" r:id="rId37"/>
    <p:sldId id="337" r:id="rId38"/>
    <p:sldId id="344" r:id="rId39"/>
    <p:sldId id="342" r:id="rId40"/>
    <p:sldId id="345" r:id="rId41"/>
    <p:sldId id="346" r:id="rId42"/>
    <p:sldId id="347" r:id="rId43"/>
    <p:sldId id="348" r:id="rId44"/>
    <p:sldId id="349" r:id="rId45"/>
    <p:sldId id="351" r:id="rId46"/>
    <p:sldId id="416" r:id="rId47"/>
    <p:sldId id="353" r:id="rId48"/>
    <p:sldId id="354" r:id="rId49"/>
    <p:sldId id="356" r:id="rId50"/>
    <p:sldId id="357" r:id="rId51"/>
    <p:sldId id="358" r:id="rId52"/>
    <p:sldId id="417" r:id="rId53"/>
    <p:sldId id="418" r:id="rId54"/>
    <p:sldId id="361" r:id="rId55"/>
    <p:sldId id="362" r:id="rId56"/>
    <p:sldId id="363" r:id="rId57"/>
    <p:sldId id="364" r:id="rId58"/>
    <p:sldId id="365" r:id="rId59"/>
    <p:sldId id="366" r:id="rId60"/>
    <p:sldId id="367" r:id="rId61"/>
    <p:sldId id="421" r:id="rId62"/>
    <p:sldId id="375" r:id="rId63"/>
    <p:sldId id="376" r:id="rId64"/>
    <p:sldId id="388" r:id="rId65"/>
    <p:sldId id="419" r:id="rId66"/>
    <p:sldId id="392" r:id="rId67"/>
    <p:sldId id="394" r:id="rId68"/>
    <p:sldId id="395" r:id="rId69"/>
    <p:sldId id="420" r:id="rId70"/>
    <p:sldId id="422" r:id="rId71"/>
    <p:sldId id="428" r:id="rId72"/>
    <p:sldId id="427" r:id="rId73"/>
    <p:sldId id="431" r:id="rId74"/>
    <p:sldId id="429" r:id="rId75"/>
    <p:sldId id="433" r:id="rId76"/>
    <p:sldId id="432" r:id="rId77"/>
    <p:sldId id="430" r:id="rId78"/>
    <p:sldId id="434" r:id="rId79"/>
    <p:sldId id="424" r:id="rId80"/>
    <p:sldId id="423" r:id="rId81"/>
    <p:sldId id="426" r:id="rId82"/>
    <p:sldId id="425" r:id="rId83"/>
    <p:sldId id="397" r:id="rId84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1" autoAdjust="0"/>
    <p:restoredTop sz="94660"/>
  </p:normalViewPr>
  <p:slideViewPr>
    <p:cSldViewPr>
      <p:cViewPr varScale="1">
        <p:scale>
          <a:sx n="69" d="100"/>
          <a:sy n="69" d="100"/>
        </p:scale>
        <p:origin x="-4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0849517-DCA3-447F-836E-015980087D4E}" type="datetimeFigureOut">
              <a:rPr lang="pl-PL"/>
              <a:pPr>
                <a:defRPr/>
              </a:pPr>
              <a:t>2012-12-13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44168F9-CCE4-494A-86FF-F5D81F8774C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626E2A3-EE8C-4C23-9626-6822BDFA8A29}" type="datetimeFigureOut">
              <a:rPr lang="pl-PL"/>
              <a:pPr>
                <a:defRPr/>
              </a:pPr>
              <a:t>2012-12-13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FCC9BB1-C29B-4A1F-BF03-DDE9406C89B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5821B-2F53-4358-B41C-530351DEBBA0}" type="datetime1">
              <a:rPr lang="pl-PL"/>
              <a:pPr>
                <a:defRPr/>
              </a:pPr>
              <a:t>2012-12-13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2FFB7-70D9-47FE-80F5-8357E207CFB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13B3C-9BC2-41C7-BFD8-FAB55D5044A0}" type="datetime1">
              <a:rPr lang="pl-PL"/>
              <a:pPr>
                <a:defRPr/>
              </a:pPr>
              <a:t>2012-12-13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4FC0E-C5E0-454F-A5EE-A73B9A5A88C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E026A-FF82-4331-A3ED-0B15E0C028CA}" type="datetime1">
              <a:rPr lang="pl-PL"/>
              <a:pPr>
                <a:defRPr/>
              </a:pPr>
              <a:t>2012-12-13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66164-EE6A-455B-B464-F0369DA1488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E7855-4BD1-40D6-9CF1-33E7C09891E2}" type="datetime1">
              <a:rPr lang="pl-PL"/>
              <a:pPr>
                <a:defRPr/>
              </a:pPr>
              <a:t>2012-12-13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B525B-F023-4D30-8C17-B678EDD7E76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64972-D766-4FA8-9F08-3255BCE3C260}" type="datetime1">
              <a:rPr lang="pl-PL"/>
              <a:pPr>
                <a:defRPr/>
              </a:pPr>
              <a:t>2012-12-13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28298-AF22-401E-82A9-40864FCC0F0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9D1F6-19BB-453F-A899-0CC3021FD04B}" type="datetime1">
              <a:rPr lang="pl-PL"/>
              <a:pPr>
                <a:defRPr/>
              </a:pPr>
              <a:t>2012-12-13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4709D-96DE-429A-AB65-09CDE38AECC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F5BF0-4821-446E-81CB-5FBDC02ED9F1}" type="datetime1">
              <a:rPr lang="pl-PL"/>
              <a:pPr>
                <a:defRPr/>
              </a:pPr>
              <a:t>2012-12-13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51162-DF90-4833-934D-0B57F8567BA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DBCD9-9E53-4BB4-9C04-1DAC9CD29F68}" type="datetime1">
              <a:rPr lang="pl-PL"/>
              <a:pPr>
                <a:defRPr/>
              </a:pPr>
              <a:t>2012-12-13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0ED20-67D3-4FDF-BE30-78DC9990DA6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ADA72-E748-40C8-8B17-618916C894AE}" type="datetime1">
              <a:rPr lang="pl-PL"/>
              <a:pPr>
                <a:defRPr/>
              </a:pPr>
              <a:t>2012-12-13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35D91-47CE-4583-A741-576D264EFC0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76633-6010-4BA5-B024-0F095F172A49}" type="datetime1">
              <a:rPr lang="pl-PL"/>
              <a:pPr>
                <a:defRPr/>
              </a:pPr>
              <a:t>2012-12-13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CE1CB-B2F4-4C6A-8B9D-9063A3FE17A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37784-E45C-447F-A3CA-D75E75CCA213}" type="datetime1">
              <a:rPr lang="pl-PL"/>
              <a:pPr>
                <a:defRPr/>
              </a:pPr>
              <a:t>2012-12-13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58335-2C53-409D-B1DE-37EC095FDF3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  <p:sndAc>
      <p:stSnd>
        <p:snd r:embed="rId1" name="camera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43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7245677-CDDE-43AD-807A-F6C0D0A61BBD}" type="datetime1">
              <a:rPr lang="pl-PL"/>
              <a:pPr>
                <a:defRPr/>
              </a:pPr>
              <a:t>2012-12-13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3DB0A4C-850E-4F35-82AA-5BB18F4B8CF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  <p:sndAc>
      <p:stSnd>
        <p:snd r:embed="rId13" name="camera.wav"/>
      </p:stSnd>
    </p:sndAc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Arkusz_programu_Microsoft_Office_Excel_97_20032.xls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Arkusz_programu_Microsoft_Office_Excel_97_20033.xls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Arkusz_programu_Microsoft_Office_Excel_97_20034.xls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Arkusz_programu_Microsoft_Office_Excel_97_20035.xls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Arkusz_programu_Microsoft_Office_Excel_97_20036.xls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Arkusz_programu_Microsoft_Office_Excel_97_20037.xls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Arkusz_programu_Microsoft_Office_Excel_97_20038.xls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Arkusz_programu_Microsoft_Office_Excel_97_20039.xls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3.wav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3.wav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3.wav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Arkusz_programu_Microsoft_Office_Excel_97_20031.xls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18" Type="http://schemas.openxmlformats.org/officeDocument/2006/relationships/image" Target="../media/image62.jpeg"/><Relationship Id="rId3" Type="http://schemas.openxmlformats.org/officeDocument/2006/relationships/audio" Target="../media/audio3.wav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" Type="http://schemas.openxmlformats.org/officeDocument/2006/relationships/notesSlide" Target="../notesSlides/notesSlide60.xml"/><Relationship Id="rId16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4" Type="http://schemas.openxmlformats.org/officeDocument/2006/relationships/image" Target="../media/image2.png"/><Relationship Id="rId9" Type="http://schemas.openxmlformats.org/officeDocument/2006/relationships/image" Target="../media/image53.jpeg"/><Relationship Id="rId14" Type="http://schemas.openxmlformats.org/officeDocument/2006/relationships/image" Target="../media/image5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18" Type="http://schemas.openxmlformats.org/officeDocument/2006/relationships/image" Target="../media/image76.jpeg"/><Relationship Id="rId26" Type="http://schemas.openxmlformats.org/officeDocument/2006/relationships/image" Target="../media/image84.jpeg"/><Relationship Id="rId3" Type="http://schemas.openxmlformats.org/officeDocument/2006/relationships/audio" Target="../media/audio3.wav"/><Relationship Id="rId21" Type="http://schemas.openxmlformats.org/officeDocument/2006/relationships/image" Target="../media/image79.jpe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17" Type="http://schemas.openxmlformats.org/officeDocument/2006/relationships/image" Target="../media/image75.jpeg"/><Relationship Id="rId25" Type="http://schemas.openxmlformats.org/officeDocument/2006/relationships/image" Target="../media/image83.jpeg"/><Relationship Id="rId2" Type="http://schemas.openxmlformats.org/officeDocument/2006/relationships/notesSlide" Target="../notesSlides/notesSlide62.xml"/><Relationship Id="rId16" Type="http://schemas.openxmlformats.org/officeDocument/2006/relationships/image" Target="../media/image74.jpeg"/><Relationship Id="rId20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24" Type="http://schemas.openxmlformats.org/officeDocument/2006/relationships/image" Target="../media/image82.jpeg"/><Relationship Id="rId5" Type="http://schemas.openxmlformats.org/officeDocument/2006/relationships/image" Target="../media/image63.jpeg"/><Relationship Id="rId15" Type="http://schemas.openxmlformats.org/officeDocument/2006/relationships/image" Target="../media/image73.jpeg"/><Relationship Id="rId23" Type="http://schemas.openxmlformats.org/officeDocument/2006/relationships/image" Target="../media/image81.jpeg"/><Relationship Id="rId10" Type="http://schemas.openxmlformats.org/officeDocument/2006/relationships/image" Target="../media/image68.jpeg"/><Relationship Id="rId19" Type="http://schemas.openxmlformats.org/officeDocument/2006/relationships/image" Target="../media/image77.jpeg"/><Relationship Id="rId4" Type="http://schemas.openxmlformats.org/officeDocument/2006/relationships/image" Target="../media/image2.png"/><Relationship Id="rId9" Type="http://schemas.openxmlformats.org/officeDocument/2006/relationships/image" Target="../media/image67.jpeg"/><Relationship Id="rId14" Type="http://schemas.openxmlformats.org/officeDocument/2006/relationships/image" Target="../media/image72.jpeg"/><Relationship Id="rId22" Type="http://schemas.openxmlformats.org/officeDocument/2006/relationships/image" Target="../media/image80.jpeg"/><Relationship Id="rId27" Type="http://schemas.openxmlformats.org/officeDocument/2006/relationships/image" Target="../media/image8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audio" Target="../media/audio3.wav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357438"/>
            <a:ext cx="8229600" cy="3500437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l-PL" sz="4000" b="1" dirty="0" smtClean="0">
                <a:solidFill>
                  <a:schemeClr val="tx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„ </a:t>
            </a:r>
            <a:r>
              <a:rPr lang="pl-PL" sz="4000" b="1" i="1" dirty="0" smtClean="0">
                <a:solidFill>
                  <a:schemeClr val="tx1">
                    <a:lumMod val="95000"/>
                  </a:schemeClr>
                </a:solidFill>
                <a:latin typeface="Constantia" pitchFamily="18" charset="0"/>
                <a:ea typeface="Arial Unicode MS" pitchFamily="34" charset="-128"/>
                <a:cs typeface="Arial Unicode MS" pitchFamily="34" charset="-128"/>
              </a:rPr>
              <a:t>Sięgnijmy po szansę </a:t>
            </a:r>
            <a:r>
              <a:rPr lang="pl-PL" sz="4000" b="1" i="1" dirty="0" smtClean="0">
                <a:solidFill>
                  <a:schemeClr val="tx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”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l-PL" sz="4000" b="1" i="1" dirty="0" smtClean="0">
                <a:solidFill>
                  <a:schemeClr val="tx1">
                    <a:lumMod val="9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2012 – 2014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pl-PL" sz="1800" dirty="0" smtClean="0">
              <a:latin typeface="Tahoma" pitchFamily="34" charset="0"/>
              <a:ea typeface="Arial Unicode MS" pitchFamily="34" charset="-128"/>
              <a:cs typeface="Tahoma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l-PL" sz="2400" b="1" i="1" dirty="0" smtClean="0">
                <a:latin typeface="Constantia" pitchFamily="18" charset="0"/>
                <a:ea typeface="Arial Unicode MS" pitchFamily="34" charset="-128"/>
                <a:cs typeface="Tahoma" pitchFamily="34" charset="0"/>
              </a:rPr>
              <a:t>Program realizowany przez: 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l-PL" sz="2400" b="1" i="1" dirty="0" smtClean="0">
                <a:latin typeface="Constantia" pitchFamily="18" charset="0"/>
                <a:ea typeface="Arial Unicode MS" pitchFamily="34" charset="-128"/>
                <a:cs typeface="Tahoma" pitchFamily="34" charset="0"/>
              </a:rPr>
              <a:t>Gmina Bobowo oraz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l-PL" sz="2400" b="1" i="1" dirty="0" smtClean="0">
                <a:latin typeface="Constantia" pitchFamily="18" charset="0"/>
                <a:ea typeface="Arial Unicode MS" pitchFamily="34" charset="-128"/>
                <a:cs typeface="Tahoma" pitchFamily="34" charset="0"/>
              </a:rPr>
              <a:t>Gminny Ośrodek Pomocy Społecznej w Bobowie</a:t>
            </a:r>
          </a:p>
        </p:txBody>
      </p:sp>
      <p:pic>
        <p:nvPicPr>
          <p:cNvPr id="1126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4313"/>
            <a:ext cx="91535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pole tekstowe 7"/>
          <p:cNvSpPr txBox="1">
            <a:spLocks noChangeArrowheads="1"/>
          </p:cNvSpPr>
          <p:nvPr/>
        </p:nvSpPr>
        <p:spPr bwMode="auto">
          <a:xfrm>
            <a:off x="714375" y="6357938"/>
            <a:ext cx="77866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/>
              <a:t>Bobowo dnia 14 grudnia 2012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357188" y="1500188"/>
            <a:ext cx="8429625" cy="530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1050" dirty="0"/>
              <a:t>PROJEKT WSPÓŁFINANSOWANY PRZEZ UNIĘ EUROPEJSKĄ W RAMACH EUROPEJSKIEGO FUNDUSZU SPOŁECZNEGO</a:t>
            </a:r>
          </a:p>
          <a:p>
            <a:pPr algn="ctr">
              <a:defRPr/>
            </a:pPr>
            <a:endParaRPr lang="pl-PL" dirty="0"/>
          </a:p>
        </p:txBody>
      </p:sp>
    </p:spTree>
  </p:cSld>
  <p:clrMapOvr>
    <a:masterClrMapping/>
  </p:clrMapOvr>
  <p:transition spd="slow">
    <p:fad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Symbol zastępczy zawartości 5"/>
          <p:cNvSpPr>
            <a:spLocks noGrp="1"/>
          </p:cNvSpPr>
          <p:nvPr>
            <p:ph idx="1"/>
          </p:nvPr>
        </p:nvSpPr>
        <p:spPr>
          <a:xfrm>
            <a:off x="500063" y="1214438"/>
            <a:ext cx="8229600" cy="185737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pl-PL" sz="1800" dirty="0" smtClean="0">
                <a:latin typeface="Constantia" pitchFamily="18" charset="0"/>
              </a:rPr>
              <a:t>z podziałem na dofinansowanie i wkład własny</a:t>
            </a:r>
          </a:p>
          <a:p>
            <a:pPr eaLnBrk="1" hangingPunct="1">
              <a:buFont typeface="Arial" charset="0"/>
              <a:buNone/>
              <a:defRPr/>
            </a:pPr>
            <a:endParaRPr lang="pl-PL" sz="1800" b="1" u="sng" dirty="0" smtClean="0">
              <a:latin typeface="Constantia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pl-PL" sz="1800" b="1" u="sng" dirty="0" smtClean="0">
                <a:latin typeface="Constantia" pitchFamily="18" charset="0"/>
              </a:rPr>
              <a:t>Koszty ogółem: </a:t>
            </a:r>
            <a:r>
              <a:rPr lang="pl-PL" sz="1800" b="1" i="1" u="sng" dirty="0" smtClean="0">
                <a:latin typeface="Constantia" pitchFamily="18" charset="0"/>
              </a:rPr>
              <a:t>						</a:t>
            </a:r>
            <a:r>
              <a:rPr lang="pl-PL" sz="1800" b="1" i="1" u="sng" dirty="0" smtClean="0">
                <a:latin typeface="Arial" charset="0"/>
                <a:cs typeface="Arial" charset="0"/>
              </a:rPr>
              <a:t>186 421,10</a:t>
            </a:r>
            <a:r>
              <a:rPr lang="pl-PL" sz="1800" b="1" i="1" u="sng" dirty="0" smtClean="0">
                <a:latin typeface="Constantia" pitchFamily="18" charset="0"/>
              </a:rPr>
              <a:t> PLN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pl-PL" sz="1800" b="1" i="1" dirty="0" smtClean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Wartość dofinansowania z Europejskiego </a:t>
            </a:r>
            <a:br>
              <a:rPr lang="pl-PL" sz="1800" b="1" i="1" dirty="0" smtClean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</a:br>
            <a:r>
              <a:rPr lang="pl-PL" sz="1800" b="1" i="1" dirty="0" smtClean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Funduszu Społecznego				</a:t>
            </a:r>
            <a:r>
              <a:rPr lang="pl-PL" sz="1800" b="1" i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158 320,83 </a:t>
            </a:r>
            <a:r>
              <a:rPr lang="pl-PL" sz="1800" b="1" i="1" dirty="0" smtClean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PLN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pl-PL" sz="1800" b="1" i="1" dirty="0" smtClean="0">
                <a:solidFill>
                  <a:srgbClr val="C00000"/>
                </a:solidFill>
                <a:latin typeface="Constantia" pitchFamily="18" charset="0"/>
              </a:rPr>
              <a:t>Wkład własny</a:t>
            </a:r>
            <a:r>
              <a:rPr lang="pl-PL" sz="1800" b="1" i="1" dirty="0" smtClean="0">
                <a:latin typeface="Constantia" pitchFamily="18" charset="0"/>
              </a:rPr>
              <a:t>						  </a:t>
            </a:r>
            <a:r>
              <a:rPr lang="pl-PL" sz="1800" b="1" i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28 100,27</a:t>
            </a:r>
            <a:r>
              <a:rPr lang="pl-PL" sz="1800" b="1" i="1" dirty="0" smtClean="0">
                <a:solidFill>
                  <a:srgbClr val="C00000"/>
                </a:solidFill>
                <a:latin typeface="Constantia" pitchFamily="18" charset="0"/>
              </a:rPr>
              <a:t> PLN</a:t>
            </a:r>
          </a:p>
          <a:p>
            <a:pPr algn="ctr" eaLnBrk="1" hangingPunct="1">
              <a:buFont typeface="Arial" charset="0"/>
              <a:buNone/>
              <a:defRPr/>
            </a:pPr>
            <a:endParaRPr lang="pl-PL" sz="1600" b="1" i="1" dirty="0" smtClean="0">
              <a:latin typeface="Constantia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pl-PL" dirty="0" smtClean="0"/>
          </a:p>
        </p:txBody>
      </p:sp>
      <p:graphicFrame>
        <p:nvGraphicFramePr>
          <p:cNvPr id="2050" name="Wykres 3"/>
          <p:cNvGraphicFramePr>
            <a:graphicFrameLocks/>
          </p:cNvGraphicFramePr>
          <p:nvPr/>
        </p:nvGraphicFramePr>
        <p:xfrm>
          <a:off x="1428750" y="2857500"/>
          <a:ext cx="6286500" cy="3817938"/>
        </p:xfrm>
        <a:graphic>
          <a:graphicData uri="http://schemas.openxmlformats.org/presentationml/2006/ole">
            <p:oleObj spid="_x0000_s2050" r:id="rId6" imgW="6291617" imgH="3816427" progId="Excel.Sheet.8">
              <p:embed/>
            </p:oleObj>
          </a:graphicData>
        </a:graphic>
      </p:graphicFrame>
    </p:spTree>
  </p:cSld>
  <p:clrMapOvr>
    <a:masterClrMapping/>
  </p:clrMapOvr>
  <p:transition spd="slow">
    <p:fade/>
    <p:sndAc>
      <p:stSnd>
        <p:snd r:embed="rId4" name="camera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Symbol zastępczy zawartości 5"/>
          <p:cNvSpPr>
            <a:spLocks noGrp="1"/>
          </p:cNvSpPr>
          <p:nvPr>
            <p:ph idx="1"/>
          </p:nvPr>
        </p:nvSpPr>
        <p:spPr>
          <a:xfrm>
            <a:off x="428625" y="1214438"/>
            <a:ext cx="8229600" cy="1785937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pl-PL" sz="1800" dirty="0" smtClean="0">
                <a:latin typeface="Constantia" pitchFamily="18" charset="0"/>
              </a:rPr>
              <a:t>z podziałem na koszty bezpośrednie i pośrednie</a:t>
            </a:r>
          </a:p>
          <a:p>
            <a:pPr eaLnBrk="1" hangingPunct="1">
              <a:buFont typeface="Arial" charset="0"/>
              <a:buNone/>
              <a:defRPr/>
            </a:pPr>
            <a:endParaRPr lang="pl-PL" sz="1800" b="1" u="sng" dirty="0" smtClean="0">
              <a:latin typeface="Constantia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pl-PL" sz="1800" b="1" u="sng" dirty="0" smtClean="0">
                <a:latin typeface="Constantia" pitchFamily="18" charset="0"/>
              </a:rPr>
              <a:t>Koszty ogółem: </a:t>
            </a:r>
            <a:r>
              <a:rPr lang="pl-PL" sz="1800" b="1" i="1" u="sng" dirty="0" smtClean="0">
                <a:latin typeface="Constantia" pitchFamily="18" charset="0"/>
              </a:rPr>
              <a:t>						</a:t>
            </a:r>
            <a:r>
              <a:rPr lang="pl-PL" sz="1800" b="1" i="1" u="sng" dirty="0" smtClean="0">
                <a:latin typeface="Arial" charset="0"/>
                <a:cs typeface="Arial" charset="0"/>
              </a:rPr>
              <a:t>186 421,10</a:t>
            </a:r>
            <a:r>
              <a:rPr lang="pl-PL" sz="1800" b="1" i="1" u="sng" dirty="0" smtClean="0">
                <a:latin typeface="Constantia" pitchFamily="18" charset="0"/>
              </a:rPr>
              <a:t> PLN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pl-PL" sz="1800" b="1" i="1" dirty="0" smtClean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Koszty bezpośrednie :</a:t>
            </a:r>
            <a:r>
              <a:rPr lang="pl-PL" sz="1800" b="1" i="1" dirty="0" smtClean="0">
                <a:latin typeface="Constantia" pitchFamily="18" charset="0"/>
              </a:rPr>
              <a:t>					</a:t>
            </a:r>
            <a:r>
              <a:rPr lang="pl-PL" sz="1800" b="1" i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171 871,70 </a:t>
            </a:r>
            <a:r>
              <a:rPr lang="pl-PL" sz="1800" b="1" i="1" dirty="0" smtClean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PLN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pl-PL" sz="1800" b="1" i="1" dirty="0" smtClean="0">
                <a:solidFill>
                  <a:srgbClr val="C00000"/>
                </a:solidFill>
                <a:latin typeface="Constantia" pitchFamily="18" charset="0"/>
              </a:rPr>
              <a:t>Koszty pośrednie :</a:t>
            </a:r>
            <a:r>
              <a:rPr lang="pl-PL" sz="1600" b="1" i="1" dirty="0" smtClean="0">
                <a:solidFill>
                  <a:srgbClr val="C00000"/>
                </a:solidFill>
                <a:latin typeface="Constantia" pitchFamily="18" charset="0"/>
              </a:rPr>
              <a:t>	</a:t>
            </a:r>
            <a:r>
              <a:rPr lang="pl-PL" sz="1600" b="1" i="1" dirty="0" smtClean="0">
                <a:latin typeface="Constantia" pitchFamily="18" charset="0"/>
              </a:rPr>
              <a:t>				</a:t>
            </a:r>
            <a:r>
              <a:rPr lang="pl-PL" sz="1600" b="1" i="1" dirty="0" smtClean="0">
                <a:solidFill>
                  <a:srgbClr val="C00000"/>
                </a:solidFill>
                <a:latin typeface="Constantia" pitchFamily="18" charset="0"/>
              </a:rPr>
              <a:t>  </a:t>
            </a:r>
            <a:r>
              <a:rPr lang="pl-PL" sz="1800" b="1" i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14 549,40 </a:t>
            </a:r>
            <a:r>
              <a:rPr lang="pl-PL" sz="1800" b="1" i="1" dirty="0" smtClean="0">
                <a:solidFill>
                  <a:srgbClr val="C00000"/>
                </a:solidFill>
                <a:latin typeface="Constantia" pitchFamily="18" charset="0"/>
              </a:rPr>
              <a:t>PLN</a:t>
            </a:r>
          </a:p>
          <a:p>
            <a:pPr eaLnBrk="1" hangingPunct="1">
              <a:buFont typeface="Arial" charset="0"/>
              <a:buNone/>
              <a:defRPr/>
            </a:pPr>
            <a:endParaRPr lang="pl-PL" dirty="0" smtClean="0"/>
          </a:p>
        </p:txBody>
      </p:sp>
      <p:graphicFrame>
        <p:nvGraphicFramePr>
          <p:cNvPr id="3074" name="Wykres 3"/>
          <p:cNvGraphicFramePr>
            <a:graphicFrameLocks/>
          </p:cNvGraphicFramePr>
          <p:nvPr/>
        </p:nvGraphicFramePr>
        <p:xfrm>
          <a:off x="1500188" y="2714625"/>
          <a:ext cx="6286500" cy="3889375"/>
        </p:xfrm>
        <a:graphic>
          <a:graphicData uri="http://schemas.openxmlformats.org/presentationml/2006/ole">
            <p:oleObj spid="_x0000_s3074" r:id="rId6" imgW="6285521" imgH="3889585" progId="Excel.Sheet.8">
              <p:embed/>
            </p:oleObj>
          </a:graphicData>
        </a:graphic>
      </p:graphicFrame>
    </p:spTree>
  </p:cSld>
  <p:clrMapOvr>
    <a:masterClrMapping/>
  </p:clrMapOvr>
  <p:transition spd="slow">
    <p:fade/>
    <p:sndAc>
      <p:stSnd>
        <p:snd r:embed="rId4" name="camera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Symbol zastępczy zawartości 5"/>
          <p:cNvSpPr txBox="1">
            <a:spLocks/>
          </p:cNvSpPr>
          <p:nvPr/>
        </p:nvSpPr>
        <p:spPr bwMode="auto">
          <a:xfrm>
            <a:off x="457200" y="2517775"/>
            <a:ext cx="822960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r>
              <a:rPr lang="pl-PL" sz="3600" b="1" i="1">
                <a:latin typeface="Constantia" pitchFamily="18" charset="0"/>
              </a:rPr>
              <a:t>Budżet projektu  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r>
              <a:rPr lang="pl-PL" sz="3600" b="1" i="1">
                <a:latin typeface="Constantia" pitchFamily="18" charset="0"/>
              </a:rPr>
              <a:t>z podziałem na zadania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Symbol zastępczy zawartości 5"/>
          <p:cNvSpPr>
            <a:spLocks noGrp="1"/>
          </p:cNvSpPr>
          <p:nvPr>
            <p:ph idx="1"/>
          </p:nvPr>
        </p:nvSpPr>
        <p:spPr>
          <a:xfrm>
            <a:off x="357188" y="1071563"/>
            <a:ext cx="8229600" cy="1357312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pl-PL" sz="1400" b="1" u="sng" dirty="0" smtClean="0">
                <a:latin typeface="Constantia" pitchFamily="18" charset="0"/>
              </a:rPr>
              <a:t>Koszty ogółem: </a:t>
            </a:r>
            <a:r>
              <a:rPr lang="pl-PL" sz="1400" b="1" i="1" u="sng" dirty="0" smtClean="0">
                <a:latin typeface="Constantia" pitchFamily="18" charset="0"/>
              </a:rPr>
              <a:t>					</a:t>
            </a:r>
            <a:r>
              <a:rPr lang="pl-PL" sz="1400" b="1" i="1" u="sng" dirty="0" smtClean="0">
                <a:latin typeface="Arial" charset="0"/>
                <a:cs typeface="Arial" charset="0"/>
              </a:rPr>
              <a:t>186 421,10</a:t>
            </a:r>
            <a:r>
              <a:rPr lang="pl-PL" sz="1400" b="1" i="1" u="sng" dirty="0" smtClean="0">
                <a:latin typeface="Constantia" pitchFamily="18" charset="0"/>
              </a:rPr>
              <a:t> PLN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pl-PL" sz="1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Zadanie 1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pl-PL" sz="18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Aktywna integracja </a:t>
            </a:r>
            <a:r>
              <a:rPr lang="pl-PL" sz="16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:  				 </a:t>
            </a:r>
            <a:r>
              <a:rPr lang="pl-PL" sz="18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67 800</a:t>
            </a:r>
            <a:r>
              <a:rPr lang="pl-PL" sz="1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,00 </a:t>
            </a:r>
            <a:r>
              <a:rPr lang="pl-PL" sz="16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PLN</a:t>
            </a:r>
          </a:p>
          <a:p>
            <a:pPr eaLnBrk="1" hangingPunct="1">
              <a:defRPr/>
            </a:pPr>
            <a:r>
              <a:rPr lang="pl-PL" sz="16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kontrakty  socjalne</a:t>
            </a:r>
            <a:endParaRPr lang="pl-PL" sz="1600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4098" name="Wykres 5"/>
          <p:cNvGraphicFramePr>
            <a:graphicFrameLocks/>
          </p:cNvGraphicFramePr>
          <p:nvPr/>
        </p:nvGraphicFramePr>
        <p:xfrm>
          <a:off x="1201738" y="2143125"/>
          <a:ext cx="6740525" cy="4492625"/>
        </p:xfrm>
        <a:graphic>
          <a:graphicData uri="http://schemas.openxmlformats.org/presentationml/2006/ole">
            <p:oleObj spid="_x0000_s4098" r:id="rId6" imgW="6742760" imgH="4493141" progId="Excel.Sheet.8">
              <p:embed/>
            </p:oleObj>
          </a:graphicData>
        </a:graphic>
      </p:graphicFrame>
    </p:spTree>
  </p:cSld>
  <p:clrMapOvr>
    <a:masterClrMapping/>
  </p:clrMapOvr>
  <p:transition spd="slow">
    <p:fade/>
    <p:sndAc>
      <p:stSnd>
        <p:snd r:embed="rId4" name="camera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Symbol zastępczy zawartości 5"/>
          <p:cNvSpPr>
            <a:spLocks noGrp="1"/>
          </p:cNvSpPr>
          <p:nvPr>
            <p:ph idx="1"/>
          </p:nvPr>
        </p:nvSpPr>
        <p:spPr>
          <a:xfrm>
            <a:off x="357188" y="1071563"/>
            <a:ext cx="8229600" cy="1357312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pl-PL" sz="1400" b="1" u="sng" dirty="0" smtClean="0">
                <a:latin typeface="Constantia" pitchFamily="18" charset="0"/>
              </a:rPr>
              <a:t>Koszty ogółem: </a:t>
            </a:r>
            <a:r>
              <a:rPr lang="pl-PL" sz="1400" b="1" i="1" u="sng" dirty="0" smtClean="0">
                <a:latin typeface="Constantia" pitchFamily="18" charset="0"/>
              </a:rPr>
              <a:t>					</a:t>
            </a:r>
            <a:r>
              <a:rPr lang="pl-PL" sz="1400" b="1" i="1" u="sng" dirty="0" smtClean="0">
                <a:latin typeface="Arial" charset="0"/>
                <a:cs typeface="Arial" charset="0"/>
              </a:rPr>
              <a:t>186 421,10</a:t>
            </a:r>
            <a:r>
              <a:rPr lang="pl-PL" sz="1400" b="1" i="1" u="sng" dirty="0" smtClean="0">
                <a:latin typeface="Constantia" pitchFamily="18" charset="0"/>
              </a:rPr>
              <a:t> PLN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pl-PL" sz="1800" b="1" i="1" dirty="0" smtClean="0">
                <a:solidFill>
                  <a:srgbClr val="C00000"/>
                </a:solidFill>
                <a:latin typeface="+mj-lt"/>
              </a:rPr>
              <a:t>Zadanie 2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pl-PL" sz="1800" b="1" i="1" dirty="0" smtClean="0">
                <a:solidFill>
                  <a:srgbClr val="C00000"/>
                </a:solidFill>
                <a:latin typeface="+mj-lt"/>
              </a:rPr>
              <a:t>Praca socjalna</a:t>
            </a:r>
            <a:r>
              <a:rPr lang="pl-PL" sz="1600" b="1" i="1" dirty="0" smtClean="0">
                <a:solidFill>
                  <a:srgbClr val="C00000"/>
                </a:solidFill>
                <a:latin typeface="+mj-lt"/>
              </a:rPr>
              <a:t>:  					 </a:t>
            </a:r>
            <a:r>
              <a:rPr lang="pl-PL" sz="1800" b="1" dirty="0" smtClean="0">
                <a:solidFill>
                  <a:srgbClr val="C00000"/>
                </a:solidFill>
                <a:latin typeface="+mj-lt"/>
              </a:rPr>
              <a:t>45 550</a:t>
            </a:r>
            <a:r>
              <a:rPr lang="pl-PL" sz="1600" b="1" dirty="0" smtClean="0">
                <a:solidFill>
                  <a:srgbClr val="C00000"/>
                </a:solidFill>
                <a:latin typeface="+mj-lt"/>
              </a:rPr>
              <a:t>,26 </a:t>
            </a:r>
            <a:r>
              <a:rPr lang="pl-PL" sz="1600" b="1" i="1" dirty="0" smtClean="0">
                <a:solidFill>
                  <a:srgbClr val="C00000"/>
                </a:solidFill>
                <a:latin typeface="+mj-lt"/>
              </a:rPr>
              <a:t>PLN</a:t>
            </a:r>
          </a:p>
          <a:p>
            <a:pPr eaLnBrk="1" hangingPunct="1">
              <a:defRPr/>
            </a:pPr>
            <a:r>
              <a:rPr lang="pl-PL" sz="1600" b="1" i="1" dirty="0" smtClean="0">
                <a:solidFill>
                  <a:srgbClr val="C00000"/>
                </a:solidFill>
                <a:latin typeface="+mj-lt"/>
              </a:rPr>
              <a:t>koszty personelu , oprogramowanie do dwóch komputerów , zakup niszczarki i </a:t>
            </a:r>
            <a:r>
              <a:rPr lang="pl-PL" sz="1600" b="1" i="1" dirty="0" err="1" smtClean="0">
                <a:solidFill>
                  <a:srgbClr val="C00000"/>
                </a:solidFill>
                <a:latin typeface="+mj-lt"/>
              </a:rPr>
              <a:t>faxu</a:t>
            </a:r>
            <a:endParaRPr lang="pl-PL" sz="1600" b="1" i="1" dirty="0" smtClean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5122" name="Wykres 5"/>
          <p:cNvGraphicFramePr>
            <a:graphicFrameLocks/>
          </p:cNvGraphicFramePr>
          <p:nvPr/>
        </p:nvGraphicFramePr>
        <p:xfrm>
          <a:off x="1201738" y="2143125"/>
          <a:ext cx="6740525" cy="4492625"/>
        </p:xfrm>
        <a:graphic>
          <a:graphicData uri="http://schemas.openxmlformats.org/presentationml/2006/ole">
            <p:oleObj spid="_x0000_s5122" r:id="rId6" imgW="6742760" imgH="4493141" progId="Excel.Sheet.8">
              <p:embed/>
            </p:oleObj>
          </a:graphicData>
        </a:graphic>
      </p:graphicFrame>
    </p:spTree>
  </p:cSld>
  <p:clrMapOvr>
    <a:masterClrMapping/>
  </p:clrMapOvr>
  <p:transition spd="slow">
    <p:fade/>
    <p:sndAc>
      <p:stSnd>
        <p:snd r:embed="rId4" name="camera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Symbol zastępczy zawartości 5"/>
          <p:cNvSpPr>
            <a:spLocks noGrp="1"/>
          </p:cNvSpPr>
          <p:nvPr>
            <p:ph idx="1"/>
          </p:nvPr>
        </p:nvSpPr>
        <p:spPr>
          <a:xfrm>
            <a:off x="357188" y="1071563"/>
            <a:ext cx="8229600" cy="1357312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pl-PL" sz="1400" b="1" u="sng" dirty="0" smtClean="0">
                <a:latin typeface="Constantia" pitchFamily="18" charset="0"/>
              </a:rPr>
              <a:t>Koszty ogółem: </a:t>
            </a:r>
            <a:r>
              <a:rPr lang="pl-PL" sz="1400" b="1" i="1" u="sng" dirty="0" smtClean="0">
                <a:latin typeface="Constantia" pitchFamily="18" charset="0"/>
              </a:rPr>
              <a:t>					</a:t>
            </a:r>
            <a:r>
              <a:rPr lang="pl-PL" sz="1400" b="1" i="1" u="sng" dirty="0" smtClean="0">
                <a:latin typeface="Arial" charset="0"/>
                <a:cs typeface="Arial" charset="0"/>
              </a:rPr>
              <a:t>186 421,10</a:t>
            </a:r>
            <a:r>
              <a:rPr lang="pl-PL" sz="1400" b="1" i="1" u="sng" dirty="0" smtClean="0">
                <a:latin typeface="Constantia" pitchFamily="18" charset="0"/>
              </a:rPr>
              <a:t> PLN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pl-PL" sz="1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Zadanie 3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pl-PL" sz="18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Wsparcie dochodowe:</a:t>
            </a:r>
            <a:r>
              <a:rPr lang="pl-PL" sz="16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 				   </a:t>
            </a:r>
            <a:r>
              <a:rPr lang="pl-PL" sz="18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7 150</a:t>
            </a:r>
            <a:r>
              <a:rPr lang="pl-PL" sz="16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,19 </a:t>
            </a:r>
            <a:r>
              <a:rPr lang="pl-PL" sz="16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PLN</a:t>
            </a:r>
          </a:p>
          <a:p>
            <a:pPr eaLnBrk="1" hangingPunct="1">
              <a:defRPr/>
            </a:pPr>
            <a:r>
              <a:rPr lang="pl-PL" sz="1600" b="1" i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zasiłki celowe</a:t>
            </a:r>
          </a:p>
        </p:txBody>
      </p:sp>
      <p:graphicFrame>
        <p:nvGraphicFramePr>
          <p:cNvPr id="6146" name="Wykres 5"/>
          <p:cNvGraphicFramePr>
            <a:graphicFrameLocks/>
          </p:cNvGraphicFramePr>
          <p:nvPr/>
        </p:nvGraphicFramePr>
        <p:xfrm>
          <a:off x="1201738" y="2143125"/>
          <a:ext cx="6740525" cy="4492625"/>
        </p:xfrm>
        <a:graphic>
          <a:graphicData uri="http://schemas.openxmlformats.org/presentationml/2006/ole">
            <p:oleObj spid="_x0000_s6146" r:id="rId6" imgW="6742760" imgH="4493141" progId="Excel.Sheet.8">
              <p:embed/>
            </p:oleObj>
          </a:graphicData>
        </a:graphic>
      </p:graphicFrame>
    </p:spTree>
  </p:cSld>
  <p:clrMapOvr>
    <a:masterClrMapping/>
  </p:clrMapOvr>
  <p:transition spd="slow">
    <p:fade/>
    <p:sndAc>
      <p:stSnd>
        <p:snd r:embed="rId4" name="camera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Symbol zastępczy zawartości 5"/>
          <p:cNvSpPr>
            <a:spLocks noGrp="1"/>
          </p:cNvSpPr>
          <p:nvPr>
            <p:ph idx="1"/>
          </p:nvPr>
        </p:nvSpPr>
        <p:spPr>
          <a:xfrm>
            <a:off x="357188" y="1071563"/>
            <a:ext cx="8229600" cy="1357312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pl-PL" sz="1400" b="1" u="sng" dirty="0" smtClean="0">
                <a:latin typeface="Constantia" pitchFamily="18" charset="0"/>
              </a:rPr>
              <a:t>Koszty ogółem: </a:t>
            </a:r>
            <a:r>
              <a:rPr lang="pl-PL" sz="1400" b="1" i="1" u="sng" dirty="0" smtClean="0">
                <a:latin typeface="Constantia" pitchFamily="18" charset="0"/>
              </a:rPr>
              <a:t>					</a:t>
            </a:r>
            <a:r>
              <a:rPr lang="pl-PL" sz="1400" b="1" i="1" u="sng" dirty="0" smtClean="0">
                <a:latin typeface="Arial" charset="0"/>
                <a:cs typeface="Arial" charset="0"/>
              </a:rPr>
              <a:t>186 421,10</a:t>
            </a:r>
            <a:r>
              <a:rPr lang="pl-PL" sz="1400" b="1" i="1" u="sng" dirty="0" smtClean="0">
                <a:latin typeface="Constantia" pitchFamily="18" charset="0"/>
              </a:rPr>
              <a:t> PLN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pl-PL" sz="1800" b="1" i="1" dirty="0" smtClean="0">
                <a:solidFill>
                  <a:srgbClr val="7030A0"/>
                </a:solidFill>
                <a:latin typeface="+mj-lt"/>
              </a:rPr>
              <a:t>Zadanie 4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pl-PL" sz="1800" b="1" i="1" dirty="0" smtClean="0">
                <a:solidFill>
                  <a:srgbClr val="7030A0"/>
                </a:solidFill>
                <a:latin typeface="+mj-lt"/>
              </a:rPr>
              <a:t>Działania o Charakterze Środowiskowym:</a:t>
            </a:r>
            <a:r>
              <a:rPr lang="pl-PL" sz="1600" b="1" i="1" dirty="0" smtClean="0">
                <a:solidFill>
                  <a:srgbClr val="7030A0"/>
                </a:solidFill>
                <a:latin typeface="+mj-lt"/>
              </a:rPr>
              <a:t> 		   </a:t>
            </a:r>
            <a:r>
              <a:rPr lang="pl-PL" sz="1800" b="1" dirty="0" smtClean="0">
                <a:solidFill>
                  <a:srgbClr val="7030A0"/>
                </a:solidFill>
                <a:latin typeface="+mj-lt"/>
              </a:rPr>
              <a:t>6 400</a:t>
            </a:r>
            <a:r>
              <a:rPr lang="pl-PL" sz="1600" b="1" dirty="0" smtClean="0">
                <a:solidFill>
                  <a:srgbClr val="7030A0"/>
                </a:solidFill>
                <a:latin typeface="+mj-lt"/>
              </a:rPr>
              <a:t>,00 </a:t>
            </a:r>
            <a:r>
              <a:rPr lang="pl-PL" sz="1600" b="1" i="1" dirty="0" smtClean="0">
                <a:solidFill>
                  <a:srgbClr val="7030A0"/>
                </a:solidFill>
                <a:latin typeface="+mj-lt"/>
              </a:rPr>
              <a:t>PLN</a:t>
            </a:r>
          </a:p>
          <a:p>
            <a:pPr eaLnBrk="1" hangingPunct="1">
              <a:defRPr/>
            </a:pPr>
            <a:r>
              <a:rPr lang="pl-PL" sz="1600" b="1" i="1" dirty="0" smtClean="0">
                <a:solidFill>
                  <a:srgbClr val="7030A0"/>
                </a:solidFill>
                <a:latin typeface="+mj-lt"/>
              </a:rPr>
              <a:t>wyjazdowe warsztaty tematyczne</a:t>
            </a:r>
          </a:p>
        </p:txBody>
      </p:sp>
      <p:graphicFrame>
        <p:nvGraphicFramePr>
          <p:cNvPr id="7170" name="Wykres 5"/>
          <p:cNvGraphicFramePr>
            <a:graphicFrameLocks/>
          </p:cNvGraphicFramePr>
          <p:nvPr/>
        </p:nvGraphicFramePr>
        <p:xfrm>
          <a:off x="1201738" y="2143125"/>
          <a:ext cx="6740525" cy="4492625"/>
        </p:xfrm>
        <a:graphic>
          <a:graphicData uri="http://schemas.openxmlformats.org/presentationml/2006/ole">
            <p:oleObj spid="_x0000_s7170" r:id="rId6" imgW="6742760" imgH="4493141" progId="Excel.Sheet.8">
              <p:embed/>
            </p:oleObj>
          </a:graphicData>
        </a:graphic>
      </p:graphicFrame>
    </p:spTree>
  </p:cSld>
  <p:clrMapOvr>
    <a:masterClrMapping/>
  </p:clrMapOvr>
  <p:transition spd="slow">
    <p:fade/>
    <p:sndAc>
      <p:stSnd>
        <p:snd r:embed="rId4" name="camera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Symbol zastępczy zawartości 5"/>
          <p:cNvSpPr>
            <a:spLocks noGrp="1"/>
          </p:cNvSpPr>
          <p:nvPr>
            <p:ph idx="1"/>
          </p:nvPr>
        </p:nvSpPr>
        <p:spPr>
          <a:xfrm>
            <a:off x="357188" y="1071563"/>
            <a:ext cx="8229600" cy="1357312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pl-PL" sz="1400" b="1" u="sng" dirty="0" smtClean="0">
                <a:latin typeface="Constantia" pitchFamily="18" charset="0"/>
              </a:rPr>
              <a:t>Koszty ogółem: </a:t>
            </a:r>
            <a:r>
              <a:rPr lang="pl-PL" sz="1400" b="1" i="1" u="sng" dirty="0" smtClean="0">
                <a:latin typeface="Constantia" pitchFamily="18" charset="0"/>
              </a:rPr>
              <a:t>					</a:t>
            </a:r>
            <a:r>
              <a:rPr lang="pl-PL" sz="1400" b="1" i="1" u="sng" dirty="0" smtClean="0">
                <a:latin typeface="Arial" charset="0"/>
                <a:cs typeface="Arial" charset="0"/>
              </a:rPr>
              <a:t>186 421,10</a:t>
            </a:r>
            <a:r>
              <a:rPr lang="pl-PL" sz="1400" b="1" i="1" u="sng" dirty="0" smtClean="0">
                <a:latin typeface="Constantia" pitchFamily="18" charset="0"/>
              </a:rPr>
              <a:t> PLN</a:t>
            </a:r>
          </a:p>
          <a:p>
            <a:pPr eaLnBrk="1" hangingPunct="1">
              <a:buFont typeface="Arial" charset="0"/>
              <a:buNone/>
              <a:defRPr/>
            </a:pPr>
            <a:endParaRPr lang="pl-PL" sz="1200" b="1" i="1" dirty="0" smtClean="0">
              <a:solidFill>
                <a:srgbClr val="7030A0"/>
              </a:solidFill>
              <a:latin typeface="+mj-lt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pl-PL" sz="18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Zarządzanie projektem:</a:t>
            </a:r>
            <a:r>
              <a:rPr lang="pl-PL" sz="16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				 </a:t>
            </a:r>
            <a:r>
              <a:rPr lang="pl-PL" sz="18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44 971</a:t>
            </a:r>
            <a:r>
              <a:rPr lang="pl-PL" sz="16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,25 </a:t>
            </a:r>
            <a:r>
              <a:rPr lang="pl-PL" sz="16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PLN</a:t>
            </a:r>
          </a:p>
          <a:p>
            <a:pPr eaLnBrk="1" hangingPunct="1">
              <a:defRPr/>
            </a:pPr>
            <a:r>
              <a:rPr lang="pl-PL" sz="16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Koszt personelu , koszty obsługi informatycznej projektu , zakup aparatu cyfrowego ,</a:t>
            </a:r>
            <a:br>
              <a:rPr lang="pl-PL" sz="16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</a:br>
            <a:r>
              <a:rPr lang="pl-PL" sz="1600" b="1" i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koszty uroczystości podsumowującej projekt</a:t>
            </a:r>
          </a:p>
        </p:txBody>
      </p:sp>
      <p:graphicFrame>
        <p:nvGraphicFramePr>
          <p:cNvPr id="8194" name="Wykres 5"/>
          <p:cNvGraphicFramePr>
            <a:graphicFrameLocks/>
          </p:cNvGraphicFramePr>
          <p:nvPr/>
        </p:nvGraphicFramePr>
        <p:xfrm>
          <a:off x="1201738" y="2143125"/>
          <a:ext cx="6740525" cy="4492625"/>
        </p:xfrm>
        <a:graphic>
          <a:graphicData uri="http://schemas.openxmlformats.org/presentationml/2006/ole">
            <p:oleObj spid="_x0000_s8194" r:id="rId6" imgW="6742760" imgH="4493141" progId="Excel.Sheet.8">
              <p:embed/>
            </p:oleObj>
          </a:graphicData>
        </a:graphic>
      </p:graphicFrame>
    </p:spTree>
  </p:cSld>
  <p:clrMapOvr>
    <a:masterClrMapping/>
  </p:clrMapOvr>
  <p:transition spd="slow">
    <p:fade/>
    <p:sndAc>
      <p:stSnd>
        <p:snd r:embed="rId4" name="camera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Symbol zastępczy zawartości 5"/>
          <p:cNvSpPr>
            <a:spLocks noGrp="1"/>
          </p:cNvSpPr>
          <p:nvPr>
            <p:ph idx="1"/>
          </p:nvPr>
        </p:nvSpPr>
        <p:spPr>
          <a:xfrm>
            <a:off x="357188" y="1071563"/>
            <a:ext cx="8229600" cy="1357312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pl-PL" sz="1400" b="1" u="sng" dirty="0" smtClean="0">
                <a:latin typeface="Constantia" pitchFamily="18" charset="0"/>
              </a:rPr>
              <a:t>Koszty ogółem: </a:t>
            </a:r>
            <a:r>
              <a:rPr lang="pl-PL" sz="1400" b="1" i="1" u="sng" dirty="0" smtClean="0">
                <a:latin typeface="Constantia" pitchFamily="18" charset="0"/>
              </a:rPr>
              <a:t>					</a:t>
            </a:r>
            <a:r>
              <a:rPr lang="pl-PL" sz="1400" b="1" i="1" u="sng" dirty="0" smtClean="0">
                <a:latin typeface="Arial" charset="0"/>
                <a:cs typeface="Arial" charset="0"/>
              </a:rPr>
              <a:t>186 421,10</a:t>
            </a:r>
            <a:r>
              <a:rPr lang="pl-PL" sz="1400" b="1" i="1" u="sng" dirty="0" smtClean="0">
                <a:latin typeface="Constantia" pitchFamily="18" charset="0"/>
              </a:rPr>
              <a:t> PLN</a:t>
            </a:r>
          </a:p>
          <a:p>
            <a:pPr eaLnBrk="1" hangingPunct="1">
              <a:buFont typeface="Arial" charset="0"/>
              <a:buNone/>
              <a:defRPr/>
            </a:pPr>
            <a:endParaRPr lang="pl-PL" sz="1200" b="1" i="1" dirty="0" smtClean="0">
              <a:solidFill>
                <a:srgbClr val="7030A0"/>
              </a:solidFill>
              <a:latin typeface="+mj-lt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pl-PL" sz="1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Cross </a:t>
            </a:r>
            <a:r>
              <a:rPr lang="pl-PL" sz="18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financing</a:t>
            </a:r>
            <a:r>
              <a:rPr lang="pl-PL" sz="1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:</a:t>
            </a:r>
            <a:r>
              <a:rPr lang="pl-PL" sz="16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					   </a:t>
            </a:r>
            <a:r>
              <a:rPr lang="pl-PL" sz="18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2 611</a:t>
            </a:r>
            <a:r>
              <a:rPr lang="pl-PL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,51 </a:t>
            </a:r>
            <a:r>
              <a:rPr lang="pl-PL" sz="16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PLN</a:t>
            </a:r>
          </a:p>
          <a:p>
            <a:pPr eaLnBrk="1" hangingPunct="1">
              <a:defRPr/>
            </a:pPr>
            <a:r>
              <a:rPr lang="pl-PL" sz="16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zakup aparatu cyfrowego , niszczarki, </a:t>
            </a:r>
            <a:r>
              <a:rPr lang="pl-PL" sz="1600" b="1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faxu</a:t>
            </a:r>
            <a:endParaRPr lang="pl-PL" sz="1600" b="1" i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9218" name="Wykres 5"/>
          <p:cNvGraphicFramePr>
            <a:graphicFrameLocks/>
          </p:cNvGraphicFramePr>
          <p:nvPr/>
        </p:nvGraphicFramePr>
        <p:xfrm>
          <a:off x="1201738" y="2143125"/>
          <a:ext cx="6740525" cy="4492625"/>
        </p:xfrm>
        <a:graphic>
          <a:graphicData uri="http://schemas.openxmlformats.org/presentationml/2006/ole">
            <p:oleObj spid="_x0000_s9218" r:id="rId6" imgW="6742760" imgH="4493141" progId="Excel.Sheet.8">
              <p:embed/>
            </p:oleObj>
          </a:graphicData>
        </a:graphic>
      </p:graphicFrame>
    </p:spTree>
  </p:cSld>
  <p:clrMapOvr>
    <a:masterClrMapping/>
  </p:clrMapOvr>
  <p:transition spd="slow">
    <p:fade/>
    <p:sndAc>
      <p:stSnd>
        <p:snd r:embed="rId4" name="camera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214438"/>
            <a:ext cx="8229600" cy="491172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4400" b="1" i="1" smtClean="0">
                <a:latin typeface="Constantia" pitchFamily="18" charset="0"/>
              </a:rPr>
              <a:t>Koszty  pośrednie</a:t>
            </a:r>
          </a:p>
          <a:p>
            <a:pPr algn="ctr" eaLnBrk="1" hangingPunct="1">
              <a:buFont typeface="Arial" charset="0"/>
              <a:buNone/>
            </a:pPr>
            <a:r>
              <a:rPr lang="pl-PL" sz="4400" b="1" smtClean="0"/>
              <a:t>14 549,40 </a:t>
            </a:r>
            <a:r>
              <a:rPr lang="pl-PL" b="1" i="1" smtClean="0">
                <a:latin typeface="Constantia" pitchFamily="18" charset="0"/>
              </a:rPr>
              <a:t>PLN</a:t>
            </a:r>
          </a:p>
          <a:p>
            <a:pPr algn="ctr" eaLnBrk="1" hangingPunct="1">
              <a:buFont typeface="Arial" charset="0"/>
              <a:buNone/>
            </a:pPr>
            <a:r>
              <a:rPr lang="pl-PL" sz="2800" b="1" i="1" smtClean="0">
                <a:latin typeface="Constantia" pitchFamily="18" charset="0"/>
              </a:rPr>
              <a:t>koszty pokrywane w części na wynagrodzenia personelu,</a:t>
            </a:r>
          </a:p>
          <a:p>
            <a:pPr algn="ctr" eaLnBrk="1" hangingPunct="1">
              <a:buFont typeface="Arial" charset="0"/>
              <a:buNone/>
            </a:pPr>
            <a:r>
              <a:rPr lang="pl-PL" sz="2800" b="1" i="1" smtClean="0">
                <a:latin typeface="Constantia" pitchFamily="18" charset="0"/>
              </a:rPr>
              <a:t>koszty zakupu materiałów biurowych,</a:t>
            </a:r>
          </a:p>
          <a:p>
            <a:pPr algn="ctr" eaLnBrk="1" hangingPunct="1">
              <a:buFont typeface="Arial" charset="0"/>
              <a:buNone/>
            </a:pPr>
            <a:r>
              <a:rPr lang="pl-PL" sz="2800" b="1" i="1" smtClean="0">
                <a:latin typeface="Constantia" pitchFamily="18" charset="0"/>
              </a:rPr>
              <a:t>koszty zakupów środków czystości,</a:t>
            </a:r>
          </a:p>
          <a:p>
            <a:pPr algn="ctr" eaLnBrk="1" hangingPunct="1">
              <a:buFont typeface="Arial" charset="0"/>
              <a:buNone/>
            </a:pPr>
            <a:r>
              <a:rPr lang="pl-PL" sz="2800" b="1" i="1" smtClean="0">
                <a:latin typeface="Constantia" pitchFamily="18" charset="0"/>
              </a:rPr>
              <a:t>koszty telefonu stacjonarnego,</a:t>
            </a:r>
          </a:p>
          <a:p>
            <a:pPr algn="ctr" eaLnBrk="1" hangingPunct="1">
              <a:buFont typeface="Arial" charset="0"/>
              <a:buNone/>
            </a:pPr>
            <a:r>
              <a:rPr lang="pl-PL" sz="2800" b="1" i="1" smtClean="0">
                <a:latin typeface="Constantia" pitchFamily="18" charset="0"/>
              </a:rPr>
              <a:t>koszty wynajmu  pomieszczenia biurowego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Tytuł 3"/>
          <p:cNvSpPr>
            <a:spLocks noGrp="1"/>
          </p:cNvSpPr>
          <p:nvPr>
            <p:ph type="title"/>
          </p:nvPr>
        </p:nvSpPr>
        <p:spPr>
          <a:xfrm>
            <a:off x="457200" y="1643063"/>
            <a:ext cx="8229600" cy="40005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800" b="1" i="1" dirty="0" smtClean="0">
                <a:latin typeface="Constantia" pitchFamily="18" charset="0"/>
                <a:cs typeface="Tahoma" pitchFamily="34" charset="0"/>
              </a:rPr>
              <a:t>Prezentacja projektu</a:t>
            </a:r>
            <a:r>
              <a:rPr lang="pl-PL" sz="2800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pl-PL" sz="2800" dirty="0" smtClean="0">
                <a:latin typeface="Tahoma" pitchFamily="34" charset="0"/>
                <a:cs typeface="Tahoma" pitchFamily="34" charset="0"/>
              </a:rPr>
            </a:br>
            <a:r>
              <a:rPr lang="pl-PL" sz="4000" b="1" i="1" dirty="0" smtClean="0">
                <a:latin typeface="+mn-lt"/>
                <a:cs typeface="Tahoma" pitchFamily="34" charset="0"/>
              </a:rPr>
              <a:t>„ Sięgnijmy po szansę ”</a:t>
            </a:r>
            <a:r>
              <a:rPr lang="pl-PL" sz="2400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pl-PL" sz="2400" dirty="0" smtClean="0">
                <a:latin typeface="Tahoma" pitchFamily="34" charset="0"/>
                <a:cs typeface="Tahoma" pitchFamily="34" charset="0"/>
              </a:rPr>
            </a:br>
            <a:r>
              <a:rPr lang="pl-PL" sz="2400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pl-PL" sz="2400" dirty="0" smtClean="0">
                <a:latin typeface="Tahoma" pitchFamily="34" charset="0"/>
                <a:cs typeface="Tahoma" pitchFamily="34" charset="0"/>
              </a:rPr>
            </a:br>
            <a:r>
              <a:rPr lang="pl-PL" sz="1600" b="1" i="1" dirty="0" smtClean="0">
                <a:latin typeface="Constantia" pitchFamily="18" charset="0"/>
                <a:cs typeface="Tahoma" pitchFamily="34" charset="0"/>
              </a:rPr>
              <a:t>współfinansowanego przez Unię Europejską w ramach </a:t>
            </a:r>
            <a:br>
              <a:rPr lang="pl-PL" sz="1600" b="1" i="1" dirty="0" smtClean="0">
                <a:latin typeface="Constantia" pitchFamily="18" charset="0"/>
                <a:cs typeface="Tahoma" pitchFamily="34" charset="0"/>
              </a:rPr>
            </a:br>
            <a:r>
              <a:rPr lang="pl-PL" sz="1600" b="1" i="1" dirty="0" smtClean="0">
                <a:latin typeface="Constantia" pitchFamily="18" charset="0"/>
                <a:cs typeface="Tahoma" pitchFamily="34" charset="0"/>
              </a:rPr>
              <a:t>Europejskiego Funduszu Społecznego, </a:t>
            </a:r>
            <a:br>
              <a:rPr lang="pl-PL" sz="1600" b="1" i="1" dirty="0" smtClean="0">
                <a:latin typeface="Constantia" pitchFamily="18" charset="0"/>
                <a:cs typeface="Tahoma" pitchFamily="34" charset="0"/>
              </a:rPr>
            </a:br>
            <a:r>
              <a:rPr lang="pl-PL" sz="2800" b="1" i="1" dirty="0" smtClean="0">
                <a:latin typeface="Constantia" pitchFamily="18" charset="0"/>
                <a:cs typeface="Tahoma" pitchFamily="34" charset="0"/>
              </a:rPr>
              <a:t/>
            </a:r>
            <a:br>
              <a:rPr lang="pl-PL" sz="2800" b="1" i="1" dirty="0" smtClean="0">
                <a:latin typeface="Constantia" pitchFamily="18" charset="0"/>
                <a:cs typeface="Tahoma" pitchFamily="34" charset="0"/>
              </a:rPr>
            </a:br>
            <a:r>
              <a:rPr lang="pl-PL" sz="2400" b="1" i="1" dirty="0" smtClean="0">
                <a:latin typeface="Constantia" pitchFamily="18" charset="0"/>
                <a:cs typeface="Tahoma" pitchFamily="34" charset="0"/>
              </a:rPr>
              <a:t>nr umowy UDA-POKL07.01,01-22-093/11-00,</a:t>
            </a:r>
            <a:br>
              <a:rPr lang="pl-PL" sz="2400" b="1" i="1" dirty="0" smtClean="0">
                <a:latin typeface="Constantia" pitchFamily="18" charset="0"/>
                <a:cs typeface="Tahoma" pitchFamily="34" charset="0"/>
              </a:rPr>
            </a:br>
            <a:r>
              <a:rPr lang="pl-PL" sz="2400" b="1" i="1" dirty="0" smtClean="0">
                <a:latin typeface="Constantia" pitchFamily="18" charset="0"/>
                <a:cs typeface="Tahoma" pitchFamily="34" charset="0"/>
              </a:rPr>
              <a:t>nr aneksu UDA-POKL07.01,01-22-093/11-01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Symbol zastępczy zawartości 5"/>
          <p:cNvSpPr>
            <a:spLocks noGrp="1"/>
          </p:cNvSpPr>
          <p:nvPr>
            <p:ph idx="1"/>
          </p:nvPr>
        </p:nvSpPr>
        <p:spPr>
          <a:xfrm>
            <a:off x="457200" y="3035300"/>
            <a:ext cx="8229600" cy="7874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3600" b="1" i="1" smtClean="0">
                <a:latin typeface="Constantia" pitchFamily="18" charset="0"/>
              </a:rPr>
              <a:t>Grupa docelowa roku </a:t>
            </a:r>
            <a:r>
              <a:rPr lang="pl-PL" sz="3600" b="1" i="1" smtClean="0"/>
              <a:t>2012.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Symbol zastępczy zawartości 5"/>
          <p:cNvSpPr>
            <a:spLocks noGrp="1"/>
          </p:cNvSpPr>
          <p:nvPr>
            <p:ph idx="1"/>
          </p:nvPr>
        </p:nvSpPr>
        <p:spPr>
          <a:xfrm>
            <a:off x="500063" y="1143000"/>
            <a:ext cx="8229600" cy="135731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pl-PL" sz="2800" b="1" i="1" smtClean="0">
                <a:latin typeface="Constantia" pitchFamily="18" charset="0"/>
              </a:rPr>
              <a:t>Grupa docelowa w  </a:t>
            </a:r>
            <a:r>
              <a:rPr lang="pl-PL" sz="2800" b="1" i="1" smtClean="0"/>
              <a:t>2012</a:t>
            </a:r>
            <a:r>
              <a:rPr lang="pl-PL" sz="2800" b="1" i="1" smtClean="0">
                <a:latin typeface="Constantia" pitchFamily="18" charset="0"/>
              </a:rPr>
              <a:t> roku.</a:t>
            </a:r>
          </a:p>
          <a:p>
            <a:pPr eaLnBrk="1" hangingPunct="1">
              <a:buFont typeface="Arial" charset="0"/>
              <a:buNone/>
            </a:pPr>
            <a:endParaRPr lang="pl-PL" sz="2000" b="1" i="1" smtClean="0">
              <a:latin typeface="Constantia" pitchFamily="18" charset="0"/>
            </a:endParaRPr>
          </a:p>
          <a:p>
            <a:pPr eaLnBrk="1" hangingPunct="1">
              <a:buFont typeface="Arial" charset="0"/>
              <a:buNone/>
            </a:pPr>
            <a:r>
              <a:rPr lang="pl-PL" sz="2000" b="1" i="1" smtClean="0">
                <a:latin typeface="Constantia" pitchFamily="18" charset="0"/>
              </a:rPr>
              <a:t>Beneficjenci ostateczni - </a:t>
            </a:r>
            <a:r>
              <a:rPr lang="pl-PL" sz="2000" b="1" i="1" smtClean="0"/>
              <a:t>12</a:t>
            </a:r>
            <a:r>
              <a:rPr lang="pl-PL" sz="2000" b="1" i="1" smtClean="0">
                <a:latin typeface="Constantia" pitchFamily="18" charset="0"/>
              </a:rPr>
              <a:t> osób (8 kobiet, 4 mężczyzn)</a:t>
            </a:r>
          </a:p>
          <a:p>
            <a:pPr eaLnBrk="1" hangingPunct="1">
              <a:buFont typeface="Arial" charset="0"/>
              <a:buNone/>
            </a:pPr>
            <a:endParaRPr lang="pl-PL" sz="2000" b="1" i="1" smtClean="0">
              <a:latin typeface="Constantia" pitchFamily="18" charset="0"/>
            </a:endParaRPr>
          </a:p>
          <a:p>
            <a:pPr eaLnBrk="1" hangingPunct="1">
              <a:buFont typeface="Arial" charset="0"/>
              <a:buNone/>
            </a:pPr>
            <a:endParaRPr lang="pl-PL" sz="2000" b="1" i="1" smtClean="0">
              <a:latin typeface="Constantia" pitchFamily="18" charset="0"/>
            </a:endParaRPr>
          </a:p>
        </p:txBody>
      </p:sp>
      <p:sp>
        <p:nvSpPr>
          <p:cNvPr id="22532" name="Symbol zastępczy zawartości 5"/>
          <p:cNvSpPr txBox="1">
            <a:spLocks/>
          </p:cNvSpPr>
          <p:nvPr/>
        </p:nvSpPr>
        <p:spPr bwMode="auto">
          <a:xfrm>
            <a:off x="428625" y="2643188"/>
            <a:ext cx="822960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pl-PL" sz="2000" b="1" i="1">
                <a:latin typeface="Constantia" pitchFamily="18" charset="0"/>
              </a:rPr>
              <a:t>Uczestnicy projektu: </a:t>
            </a:r>
            <a:r>
              <a:rPr lang="pl-PL" sz="2000" i="1">
                <a:latin typeface="Constantia" pitchFamily="18" charset="0"/>
              </a:rPr>
              <a:t>mieszkańcy Gminy Bobowo, podopieczni Gminnego Ośrodka Pomocy Społecznej w Bobowie, w wieku aktywności zawodowej , bezrobotne w tym długotrwale, niepełnosprawne, pracujące, </a:t>
            </a:r>
            <a:br>
              <a:rPr lang="pl-PL" sz="2000" i="1">
                <a:latin typeface="Constantia" pitchFamily="18" charset="0"/>
              </a:rPr>
            </a:br>
            <a:r>
              <a:rPr lang="pl-PL" sz="2000" i="1">
                <a:latin typeface="Constantia" pitchFamily="18" charset="0"/>
              </a:rPr>
              <a:t>zagrożone wykluczeniem społecznym</a:t>
            </a:r>
            <a:r>
              <a:rPr lang="pl-PL" sz="2000">
                <a:latin typeface="Constantia" pitchFamily="18" charset="0"/>
              </a:rPr>
              <a:t>.</a:t>
            </a:r>
          </a:p>
        </p:txBody>
      </p:sp>
      <p:sp>
        <p:nvSpPr>
          <p:cNvPr id="22533" name="Symbol zastępczy zawartości 5"/>
          <p:cNvSpPr txBox="1">
            <a:spLocks/>
          </p:cNvSpPr>
          <p:nvPr/>
        </p:nvSpPr>
        <p:spPr bwMode="auto">
          <a:xfrm>
            <a:off x="457200" y="4357688"/>
            <a:ext cx="82296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pl-PL" sz="2000" b="1" i="1">
                <a:latin typeface="Constantia" pitchFamily="18" charset="0"/>
              </a:rPr>
              <a:t>Rekrutacja w roku 2013 obejmie:</a:t>
            </a:r>
            <a:r>
              <a:rPr lang="pl-PL" sz="2000" i="1">
                <a:latin typeface="Constantia" pitchFamily="18" charset="0"/>
              </a:rPr>
              <a:t> </a:t>
            </a:r>
            <a:br>
              <a:rPr lang="pl-PL" sz="2000" i="1">
                <a:latin typeface="Constantia" pitchFamily="18" charset="0"/>
              </a:rPr>
            </a:br>
            <a:r>
              <a:rPr lang="pl-PL" sz="2000" i="1">
                <a:latin typeface="Constantia" pitchFamily="18" charset="0"/>
              </a:rPr>
              <a:t>9 kobiet i 3 mężczyzn do kontraktów socjalnych. 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pl-PL" sz="2000" i="1">
                <a:latin typeface="Constantia" pitchFamily="18" charset="0"/>
              </a:rPr>
              <a:t>W ramach rekrutacji, na każdy rok zostaje wyłoniona jedna osoba niepełnosprawna</a:t>
            </a:r>
            <a:r>
              <a:rPr lang="pl-PL" sz="2000">
                <a:latin typeface="Constantia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pl-PL" sz="4400" b="1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sz="3600" b="1" i="1" smtClean="0">
                <a:latin typeface="Constantia" pitchFamily="18" charset="0"/>
              </a:rPr>
              <a:t>Narzędzia realizacji projektu</a:t>
            </a:r>
            <a:r>
              <a:rPr lang="pl-PL" sz="4400" b="1" i="1" smtClean="0">
                <a:latin typeface="Constantia" pitchFamily="18" charset="0"/>
              </a:rPr>
              <a:t>:</a:t>
            </a:r>
          </a:p>
          <a:p>
            <a:pPr lvl="3" eaLnBrk="1" hangingPunct="1">
              <a:buFont typeface="Courier New" pitchFamily="49" charset="0"/>
              <a:buChar char="o"/>
            </a:pPr>
            <a:r>
              <a:rPr lang="pl-PL" sz="2400" b="1" i="1" smtClean="0">
                <a:latin typeface="Constantia" pitchFamily="18" charset="0"/>
              </a:rPr>
              <a:t>praca socjalna</a:t>
            </a:r>
          </a:p>
          <a:p>
            <a:pPr lvl="3" eaLnBrk="1" hangingPunct="1">
              <a:buFont typeface="Courier New" pitchFamily="49" charset="0"/>
              <a:buChar char="o"/>
            </a:pPr>
            <a:r>
              <a:rPr lang="pl-PL" sz="2400" b="1" i="1" smtClean="0">
                <a:latin typeface="Constantia" pitchFamily="18" charset="0"/>
              </a:rPr>
              <a:t>zasiłki celowe</a:t>
            </a:r>
          </a:p>
          <a:p>
            <a:pPr lvl="3" eaLnBrk="1" hangingPunct="1">
              <a:buFont typeface="Courier New" pitchFamily="49" charset="0"/>
              <a:buChar char="o"/>
            </a:pPr>
            <a:r>
              <a:rPr lang="pl-PL" sz="2400" b="1" i="1" smtClean="0">
                <a:latin typeface="Constantia" pitchFamily="18" charset="0"/>
              </a:rPr>
              <a:t>instrumenty aktywnej integracji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928938"/>
            <a:ext cx="8229600" cy="100012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5400" b="1" i="1" smtClean="0">
                <a:latin typeface="Constantia" pitchFamily="18" charset="0"/>
              </a:rPr>
              <a:t>Cele projektu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3600" b="1" i="1" smtClean="0">
                <a:latin typeface="Constantia" pitchFamily="18" charset="0"/>
              </a:rPr>
              <a:t>Główny cel projektu</a:t>
            </a:r>
          </a:p>
          <a:p>
            <a:pPr eaLnBrk="1" hangingPunct="1"/>
            <a:endParaRPr lang="pl-PL" smtClean="0"/>
          </a:p>
          <a:p>
            <a:pPr algn="ctr" eaLnBrk="1" hangingPunct="1">
              <a:buFont typeface="Arial" charset="0"/>
              <a:buNone/>
            </a:pPr>
            <a:r>
              <a:rPr lang="pl-PL" sz="2400" i="1" smtClean="0">
                <a:latin typeface="Constantia" pitchFamily="18" charset="0"/>
              </a:rPr>
              <a:t>     Zwiększenie szans na zatrudnienie i podniesienie kompetencji społecznych</a:t>
            </a:r>
            <a:r>
              <a:rPr lang="pl-PL" sz="2400" i="1" smtClean="0"/>
              <a:t> 25 </a:t>
            </a:r>
            <a:r>
              <a:rPr lang="pl-PL" sz="2400" i="1" smtClean="0">
                <a:latin typeface="Constantia" pitchFamily="18" charset="0"/>
              </a:rPr>
              <a:t>kobiet i </a:t>
            </a:r>
            <a:r>
              <a:rPr lang="pl-PL" sz="2400" i="1" smtClean="0"/>
              <a:t>9</a:t>
            </a:r>
            <a:r>
              <a:rPr lang="pl-PL" sz="2400" i="1" smtClean="0">
                <a:latin typeface="Constantia" pitchFamily="18" charset="0"/>
              </a:rPr>
              <a:t> mężczyzn</a:t>
            </a:r>
          </a:p>
          <a:p>
            <a:pPr algn="ctr" eaLnBrk="1" hangingPunct="1">
              <a:buFont typeface="Arial" charset="0"/>
              <a:buNone/>
            </a:pPr>
            <a:r>
              <a:rPr lang="pl-PL" sz="2400" i="1" smtClean="0">
                <a:latin typeface="Constantia" pitchFamily="18" charset="0"/>
              </a:rPr>
              <a:t> z Gminy Bobowo w latach </a:t>
            </a:r>
            <a:r>
              <a:rPr lang="pl-PL" sz="2400" i="1" smtClean="0"/>
              <a:t>2012-2014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Symbol zastępczy zawartości 5"/>
          <p:cNvSpPr>
            <a:spLocks noGrp="1"/>
          </p:cNvSpPr>
          <p:nvPr>
            <p:ph idx="1"/>
          </p:nvPr>
        </p:nvSpPr>
        <p:spPr>
          <a:xfrm>
            <a:off x="500063" y="1643063"/>
            <a:ext cx="8229600" cy="785812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3600" b="1" i="1" smtClean="0">
                <a:latin typeface="Constantia" pitchFamily="18" charset="0"/>
              </a:rPr>
              <a:t>Szczegółowe cele projektu</a:t>
            </a:r>
          </a:p>
        </p:txBody>
      </p:sp>
      <p:sp>
        <p:nvSpPr>
          <p:cNvPr id="4" name="Symbol zastępczy zawartości 5"/>
          <p:cNvSpPr txBox="1">
            <a:spLocks/>
          </p:cNvSpPr>
          <p:nvPr/>
        </p:nvSpPr>
        <p:spPr bwMode="auto">
          <a:xfrm>
            <a:off x="457200" y="3000375"/>
            <a:ext cx="82296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pl-PL" sz="2800" i="1" dirty="0">
                <a:latin typeface="Constantia" pitchFamily="18" charset="0"/>
              </a:rPr>
              <a:t>   </a:t>
            </a:r>
            <a:r>
              <a:rPr lang="pl-PL" sz="2400" i="1" dirty="0">
                <a:latin typeface="Constantia" pitchFamily="18" charset="0"/>
              </a:rPr>
              <a:t>Podniesienie kwalifikacji zawodowych</a:t>
            </a:r>
            <a:r>
              <a:rPr lang="pl-PL" sz="2400" i="1" dirty="0">
                <a:latin typeface="+mn-lt"/>
              </a:rPr>
              <a:t> 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  <a:defRPr/>
            </a:pPr>
            <a:r>
              <a:rPr lang="pl-PL" sz="2400" i="1" dirty="0">
                <a:latin typeface="+mn-lt"/>
              </a:rPr>
              <a:t>     25 </a:t>
            </a:r>
            <a:r>
              <a:rPr lang="pl-PL" sz="2400" i="1" dirty="0">
                <a:latin typeface="Constantia" pitchFamily="18" charset="0"/>
              </a:rPr>
              <a:t>kobiet i</a:t>
            </a:r>
            <a:r>
              <a:rPr lang="pl-PL" sz="2400" i="1" dirty="0">
                <a:latin typeface="+mn-lt"/>
              </a:rPr>
              <a:t> 9 </a:t>
            </a:r>
            <a:r>
              <a:rPr lang="pl-PL" sz="2400" i="1" dirty="0">
                <a:latin typeface="Constantia" pitchFamily="18" charset="0"/>
              </a:rPr>
              <a:t>mężczyzn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  <a:defRPr/>
            </a:pPr>
            <a:r>
              <a:rPr lang="pl-PL" sz="2400" i="1" dirty="0">
                <a:latin typeface="Constantia" pitchFamily="18" charset="0"/>
              </a:rPr>
              <a:t>    z Gminy Bobowo w latach </a:t>
            </a:r>
            <a:r>
              <a:rPr lang="pl-PL" sz="2400" i="1" dirty="0">
                <a:latin typeface="+mn-lt"/>
              </a:rPr>
              <a:t>2012-2014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  <a:defRPr/>
            </a:pPr>
            <a:endParaRPr lang="pl-PL" sz="2400" i="1" dirty="0">
              <a:latin typeface="+mn-lt"/>
            </a:endParaRPr>
          </a:p>
        </p:txBody>
      </p:sp>
      <p:sp>
        <p:nvSpPr>
          <p:cNvPr id="5" name="Symbol zastępczy zawartości 5"/>
          <p:cNvSpPr txBox="1">
            <a:spLocks/>
          </p:cNvSpPr>
          <p:nvPr/>
        </p:nvSpPr>
        <p:spPr bwMode="auto">
          <a:xfrm>
            <a:off x="457200" y="3152775"/>
            <a:ext cx="82296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pl-PL" sz="2800" i="1" dirty="0">
                <a:latin typeface="Constantia" pitchFamily="18" charset="0"/>
              </a:rPr>
              <a:t> </a:t>
            </a:r>
            <a:r>
              <a:rPr lang="pl-PL" sz="2400" i="1" dirty="0">
                <a:latin typeface="Constantia" pitchFamily="18" charset="0"/>
              </a:rPr>
              <a:t>Kształtowanie  postaw samodzielności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pl-PL" sz="2400" i="1" dirty="0">
                <a:latin typeface="Constantia" pitchFamily="18" charset="0"/>
              </a:rPr>
              <a:t>u </a:t>
            </a:r>
            <a:r>
              <a:rPr lang="pl-PL" sz="2400" i="1" dirty="0"/>
              <a:t>25</a:t>
            </a:r>
            <a:r>
              <a:rPr lang="pl-PL" sz="2400" i="1" dirty="0">
                <a:latin typeface="Constantia" pitchFamily="18" charset="0"/>
              </a:rPr>
              <a:t> kobiet i </a:t>
            </a:r>
            <a:r>
              <a:rPr lang="pl-PL" sz="2400" i="1" dirty="0"/>
              <a:t>9</a:t>
            </a:r>
            <a:r>
              <a:rPr lang="pl-PL" sz="2400" i="1" dirty="0">
                <a:latin typeface="Constantia" pitchFamily="18" charset="0"/>
              </a:rPr>
              <a:t> mężczyzn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pl-PL" sz="2400" i="1" dirty="0">
                <a:latin typeface="Constantia" pitchFamily="18" charset="0"/>
              </a:rPr>
              <a:t> z Gminy Bobowo w latach </a:t>
            </a:r>
            <a:r>
              <a:rPr lang="pl-PL" sz="2400" i="1" dirty="0"/>
              <a:t>2012-2014</a:t>
            </a:r>
            <a:endParaRPr lang="pl-PL" sz="2400" i="1" dirty="0">
              <a:latin typeface="+mn-lt"/>
            </a:endParaRPr>
          </a:p>
        </p:txBody>
      </p:sp>
      <p:sp>
        <p:nvSpPr>
          <p:cNvPr id="6" name="Symbol zastępczy zawartości 5"/>
          <p:cNvSpPr txBox="1">
            <a:spLocks/>
          </p:cNvSpPr>
          <p:nvPr/>
        </p:nvSpPr>
        <p:spPr bwMode="auto">
          <a:xfrm>
            <a:off x="457200" y="3305175"/>
            <a:ext cx="82296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pl-PL" sz="2800" i="1">
                <a:latin typeface="Constantia" pitchFamily="18" charset="0"/>
              </a:rPr>
              <a:t> </a:t>
            </a:r>
            <a:r>
              <a:rPr lang="pl-PL" sz="2400" i="1">
                <a:latin typeface="Constantia" pitchFamily="18" charset="0"/>
              </a:rPr>
              <a:t>Przeciwdziałanie stereotypowemu podejściu do roli </a:t>
            </a:r>
            <a:br>
              <a:rPr lang="pl-PL" sz="2400" i="1">
                <a:latin typeface="Constantia" pitchFamily="18" charset="0"/>
              </a:rPr>
            </a:br>
            <a:r>
              <a:rPr lang="pl-PL" sz="2400" i="1">
                <a:latin typeface="Constantia" pitchFamily="18" charset="0"/>
              </a:rPr>
              <a:t>kobiety i mężczyzny u 25 kobiet i 9 mężczyzn  </a:t>
            </a:r>
            <a:br>
              <a:rPr lang="pl-PL" sz="2400" i="1">
                <a:latin typeface="Constantia" pitchFamily="18" charset="0"/>
              </a:rPr>
            </a:br>
            <a:r>
              <a:rPr lang="pl-PL" sz="2400" i="1">
                <a:latin typeface="Constantia" pitchFamily="18" charset="0"/>
              </a:rPr>
              <a:t>z Gminy Bobowo w latach 2012-2014.</a:t>
            </a:r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 bwMode="auto">
          <a:xfrm>
            <a:off x="457200" y="3457575"/>
            <a:ext cx="82296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pl-PL" sz="2800" i="1">
                <a:latin typeface="Constantia" pitchFamily="18" charset="0"/>
              </a:rPr>
              <a:t> </a:t>
            </a:r>
            <a:r>
              <a:rPr lang="pl-PL" sz="2400" i="1">
                <a:latin typeface="Constantia" pitchFamily="18" charset="0"/>
              </a:rPr>
              <a:t>Przygotowanie osób zagrożonych wykluczeniem społecznym do wejścia lub powrotu na rynek pracy </a:t>
            </a:r>
            <a:br>
              <a:rPr lang="pl-PL" sz="2400" i="1">
                <a:latin typeface="Constantia" pitchFamily="18" charset="0"/>
              </a:rPr>
            </a:br>
            <a:r>
              <a:rPr lang="pl-PL" sz="2400" i="1">
                <a:latin typeface="Constantia" pitchFamily="18" charset="0"/>
              </a:rPr>
              <a:t>25 kobiet i 9  mężczyzn z</a:t>
            </a:r>
            <a:br>
              <a:rPr lang="pl-PL" sz="2400" i="1">
                <a:latin typeface="Constantia" pitchFamily="18" charset="0"/>
              </a:rPr>
            </a:br>
            <a:r>
              <a:rPr lang="pl-PL" sz="2400" i="1">
                <a:latin typeface="Constantia" pitchFamily="18" charset="0"/>
              </a:rPr>
              <a:t> Gminy Bobowo w latach 2012-2014.</a:t>
            </a:r>
          </a:p>
        </p:txBody>
      </p:sp>
      <p:sp>
        <p:nvSpPr>
          <p:cNvPr id="9" name="Symbol zastępczy zawartości 5"/>
          <p:cNvSpPr txBox="1">
            <a:spLocks/>
          </p:cNvSpPr>
          <p:nvPr/>
        </p:nvSpPr>
        <p:spPr bwMode="auto">
          <a:xfrm>
            <a:off x="457200" y="3609975"/>
            <a:ext cx="82296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pl-PL" sz="2800" i="1">
                <a:latin typeface="Constantia" pitchFamily="18" charset="0"/>
              </a:rPr>
              <a:t> </a:t>
            </a:r>
            <a:r>
              <a:rPr lang="pl-PL" sz="2400" i="1">
                <a:latin typeface="Constantia" pitchFamily="18" charset="0"/>
              </a:rPr>
              <a:t>Upowszechnienie pracy socjalnej.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8" grpId="0"/>
      <p:bldP spid="8" grpId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22860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b="1" i="1" smtClean="0">
                <a:latin typeface="Constantia" pitchFamily="18" charset="0"/>
              </a:rPr>
              <a:t>WSPARCIE UCZESTNIKÓW PROJEKTU</a:t>
            </a:r>
          </a:p>
          <a:p>
            <a:pPr algn="ctr" eaLnBrk="1" hangingPunct="1">
              <a:buFont typeface="Arial" charset="0"/>
              <a:buNone/>
            </a:pPr>
            <a:endParaRPr lang="pl-PL" sz="2800" b="1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sz="2800" b="1" i="1" smtClean="0">
                <a:latin typeface="Constantia" pitchFamily="18" charset="0"/>
              </a:rPr>
              <a:t>REALIZACJA CELÓW W </a:t>
            </a:r>
            <a:r>
              <a:rPr lang="pl-PL" sz="2800" b="1" i="1" smtClean="0"/>
              <a:t>2012 </a:t>
            </a:r>
            <a:r>
              <a:rPr lang="pl-PL" sz="2800" b="1" i="1" smtClean="0">
                <a:latin typeface="Constantia" pitchFamily="18" charset="0"/>
              </a:rPr>
              <a:t>ROKU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Symbol zastępczy zawartości 5"/>
          <p:cNvSpPr>
            <a:spLocks noGrp="1"/>
          </p:cNvSpPr>
          <p:nvPr>
            <p:ph idx="1"/>
          </p:nvPr>
        </p:nvSpPr>
        <p:spPr>
          <a:xfrm>
            <a:off x="500063" y="3108325"/>
            <a:ext cx="8229600" cy="64135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b="1" i="1" smtClean="0">
                <a:latin typeface="Constantia" pitchFamily="18" charset="0"/>
              </a:rPr>
              <a:t>AKTYWNA  INTEGRACJA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257425"/>
            <a:ext cx="8229600" cy="234315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400" b="1" i="1" smtClean="0">
                <a:latin typeface="Constantia" pitchFamily="18" charset="0"/>
              </a:rPr>
              <a:t>W ramach aktywnej integracji zawarto</a:t>
            </a:r>
          </a:p>
          <a:p>
            <a:pPr algn="ctr" eaLnBrk="1" hangingPunct="1">
              <a:buFont typeface="Arial" charset="0"/>
              <a:buNone/>
            </a:pPr>
            <a:r>
              <a:rPr lang="pl-PL" sz="2400" b="1" i="1" smtClean="0">
                <a:latin typeface="Constantia" pitchFamily="18" charset="0"/>
              </a:rPr>
              <a:t> </a:t>
            </a:r>
            <a:r>
              <a:rPr lang="pl-PL" sz="2400" b="1" i="1" smtClean="0"/>
              <a:t>12</a:t>
            </a:r>
            <a:r>
              <a:rPr lang="pl-PL" sz="2400" b="1" i="1" smtClean="0">
                <a:latin typeface="Constantia" pitchFamily="18" charset="0"/>
              </a:rPr>
              <a:t> kontraktów socjalnych .</a:t>
            </a:r>
          </a:p>
          <a:p>
            <a:pPr algn="ctr" eaLnBrk="1" hangingPunct="1">
              <a:buFont typeface="Arial" charset="0"/>
              <a:buNone/>
            </a:pPr>
            <a:endParaRPr lang="pl-PL" sz="2400" b="1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sz="2400" b="1" i="1" smtClean="0">
                <a:latin typeface="Constantia" pitchFamily="18" charset="0"/>
              </a:rPr>
              <a:t>Kontrakt zawiera postanowienia związane z</a:t>
            </a:r>
          </a:p>
          <a:p>
            <a:pPr algn="ctr" eaLnBrk="1" hangingPunct="1">
              <a:buFont typeface="Arial" charset="0"/>
              <a:buNone/>
            </a:pPr>
            <a:r>
              <a:rPr lang="pl-PL" sz="2400" b="1" i="1" smtClean="0">
                <a:latin typeface="Constantia" pitchFamily="18" charset="0"/>
              </a:rPr>
              <a:t>realizacją instrumentów aktywnej integracji.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Symbol zastępczy zawartości 5"/>
          <p:cNvSpPr>
            <a:spLocks noGrp="1"/>
          </p:cNvSpPr>
          <p:nvPr>
            <p:ph idx="1"/>
          </p:nvPr>
        </p:nvSpPr>
        <p:spPr>
          <a:xfrm>
            <a:off x="500063" y="2840038"/>
            <a:ext cx="8229600" cy="117792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800" b="1" i="1" smtClean="0">
                <a:latin typeface="Constantia" pitchFamily="18" charset="0"/>
              </a:rPr>
              <a:t>INSTRUMENTY</a:t>
            </a:r>
          </a:p>
          <a:p>
            <a:pPr algn="ctr" eaLnBrk="1" hangingPunct="1">
              <a:buFont typeface="Arial" charset="0"/>
              <a:buNone/>
            </a:pPr>
            <a:r>
              <a:rPr lang="pl-PL" sz="2800" b="1" i="1" smtClean="0">
                <a:latin typeface="Constantia" pitchFamily="18" charset="0"/>
              </a:rPr>
              <a:t>AKTYWNEJ  INTEGRACJI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Symbol zastępczy zawartości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757613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800" b="1" i="1" dirty="0" smtClean="0">
                <a:latin typeface="Constantia" pitchFamily="18" charset="0"/>
              </a:rPr>
              <a:t>Program Operacyjny Kapitał Ludzki,</a:t>
            </a:r>
          </a:p>
          <a:p>
            <a:pPr algn="ctr" eaLnBrk="1" hangingPunct="1">
              <a:buFont typeface="Arial" charset="0"/>
              <a:buNone/>
            </a:pPr>
            <a:endParaRPr lang="pl-PL" sz="2800" b="1" i="1" dirty="0" smtClean="0">
              <a:latin typeface="Constantia" pitchFamily="18" charset="0"/>
            </a:endParaRPr>
          </a:p>
          <a:p>
            <a:pPr eaLnBrk="1" hangingPunct="1">
              <a:buFont typeface="Arial" charset="0"/>
              <a:buNone/>
            </a:pPr>
            <a:r>
              <a:rPr lang="pl-PL" sz="2000" b="1" i="1" dirty="0" smtClean="0">
                <a:latin typeface="Constantia" pitchFamily="18" charset="0"/>
              </a:rPr>
              <a:t>VII </a:t>
            </a:r>
            <a:r>
              <a:rPr lang="pl-PL" sz="2000" b="1" i="1" dirty="0" smtClean="0">
                <a:latin typeface="Constantia" pitchFamily="18" charset="0"/>
              </a:rPr>
              <a:t>   Promocja </a:t>
            </a:r>
            <a:r>
              <a:rPr lang="pl-PL" sz="2000" b="1" i="1" dirty="0" smtClean="0">
                <a:latin typeface="Constantia" pitchFamily="18" charset="0"/>
              </a:rPr>
              <a:t>integracji społecznej.</a:t>
            </a:r>
          </a:p>
          <a:p>
            <a:pPr eaLnBrk="1" hangingPunct="1">
              <a:buFont typeface="Arial" charset="0"/>
              <a:buNone/>
            </a:pPr>
            <a:r>
              <a:rPr lang="pl-PL" sz="2000" b="1" i="1" dirty="0" smtClean="0">
                <a:latin typeface="Constantia" pitchFamily="18" charset="0"/>
              </a:rPr>
              <a:t>7.1 </a:t>
            </a:r>
            <a:r>
              <a:rPr lang="pl-PL" sz="2000" b="1" i="1" dirty="0" smtClean="0">
                <a:latin typeface="Constantia" pitchFamily="18" charset="0"/>
              </a:rPr>
              <a:t>    Rozwój </a:t>
            </a:r>
            <a:r>
              <a:rPr lang="pl-PL" sz="2000" b="1" i="1" dirty="0" smtClean="0">
                <a:latin typeface="Constantia" pitchFamily="18" charset="0"/>
              </a:rPr>
              <a:t>i upowszechnianie aktywnej </a:t>
            </a:r>
            <a:r>
              <a:rPr lang="pl-PL" sz="2000" b="1" i="1" dirty="0" smtClean="0">
                <a:latin typeface="Constantia" pitchFamily="18" charset="0"/>
              </a:rPr>
              <a:t>integracji</a:t>
            </a:r>
            <a:endParaRPr lang="pl-PL" sz="2000" b="1" i="1" dirty="0" smtClean="0">
              <a:latin typeface="Constantia" pitchFamily="18" charset="0"/>
            </a:endParaRPr>
          </a:p>
          <a:p>
            <a:pPr eaLnBrk="1" hangingPunct="1">
              <a:buNone/>
            </a:pPr>
            <a:r>
              <a:rPr lang="pl-PL" sz="2000" b="1" i="1" dirty="0" smtClean="0">
                <a:latin typeface="Constantia" pitchFamily="18" charset="0"/>
              </a:rPr>
              <a:t>7.1.1  </a:t>
            </a:r>
            <a:r>
              <a:rPr lang="pl-PL" sz="2000" b="1" i="1" dirty="0" smtClean="0">
                <a:latin typeface="Constantia" pitchFamily="18" charset="0"/>
              </a:rPr>
              <a:t>Rozwój i upowszechnianie aktywnej integracji przez </a:t>
            </a:r>
            <a:r>
              <a:rPr lang="pl-PL" sz="2000" b="1" i="1" dirty="0" smtClean="0">
                <a:latin typeface="Constantia" pitchFamily="18" charset="0"/>
              </a:rPr>
              <a:t>ośrodki pomocy społecznej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Symbol zastępczy zawartości 5"/>
          <p:cNvSpPr>
            <a:spLocks noGrp="1"/>
          </p:cNvSpPr>
          <p:nvPr>
            <p:ph idx="1"/>
          </p:nvPr>
        </p:nvSpPr>
        <p:spPr>
          <a:xfrm>
            <a:off x="357188" y="2714625"/>
            <a:ext cx="8229600" cy="1785938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400" b="1" i="1" smtClean="0">
                <a:latin typeface="Constantia" pitchFamily="18" charset="0"/>
              </a:rPr>
              <a:t>INSTRUMENT   AKTYWIZACJI ZAWODOWEJ  </a:t>
            </a:r>
          </a:p>
          <a:p>
            <a:pPr algn="ctr" eaLnBrk="1" hangingPunct="1">
              <a:buFont typeface="Arial" charset="0"/>
              <a:buNone/>
            </a:pPr>
            <a:r>
              <a:rPr lang="pl-PL" sz="2000" i="1" smtClean="0">
                <a:latin typeface="Constantia" pitchFamily="18" charset="0"/>
              </a:rPr>
              <a:t>to usługi wspierające aktywizację zawodową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ymbol zastępczy zawartości 5"/>
          <p:cNvSpPr txBox="1">
            <a:spLocks/>
          </p:cNvSpPr>
          <p:nvPr/>
        </p:nvSpPr>
        <p:spPr bwMode="auto">
          <a:xfrm>
            <a:off x="457200" y="2071688"/>
            <a:ext cx="82296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pl-PL" sz="2000" b="1" i="1" dirty="0">
                <a:latin typeface="Constantia" pitchFamily="18" charset="0"/>
              </a:rPr>
              <a:t>Uczestnictwo w doradztwie zawodowym </a:t>
            </a:r>
            <a:br>
              <a:rPr lang="pl-PL" sz="2000" b="1" i="1" dirty="0">
                <a:latin typeface="Constantia" pitchFamily="18" charset="0"/>
              </a:rPr>
            </a:br>
            <a:r>
              <a:rPr lang="pl-PL" sz="2000" i="1" dirty="0">
                <a:latin typeface="Constantia" pitchFamily="18" charset="0"/>
              </a:rPr>
              <a:t>zrealizowano w ramach zawartego porozumienia z Powiatowym Urzędem Pracy w Starogardzie Gdańskim. 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  <a:defRPr/>
            </a:pPr>
            <a:endParaRPr lang="pl-PL" sz="2400" b="1" i="1" dirty="0">
              <a:latin typeface="Constantia" pitchFamily="18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pl-PL" sz="2000" b="1" i="1" dirty="0">
                <a:latin typeface="Constantia" pitchFamily="18" charset="0"/>
              </a:rPr>
              <a:t>Cel</a:t>
            </a:r>
            <a:r>
              <a:rPr lang="pl-PL" sz="2000" dirty="0">
                <a:latin typeface="Constantia" pitchFamily="18" charset="0"/>
              </a:rPr>
              <a:t>: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pl-PL" sz="2000" i="1" dirty="0">
                <a:latin typeface="Constantia" pitchFamily="18" charset="0"/>
              </a:rPr>
              <a:t>Określenie indywidualnej ścieżki rozwoju dla każdego Uczestnika projektu.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Symbol zastępczy zawartości 5"/>
          <p:cNvSpPr txBox="1">
            <a:spLocks/>
          </p:cNvSpPr>
          <p:nvPr/>
        </p:nvSpPr>
        <p:spPr bwMode="auto">
          <a:xfrm>
            <a:off x="428625" y="1071563"/>
            <a:ext cx="82296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spcBef>
                <a:spcPct val="20000"/>
              </a:spcBef>
              <a:buFont typeface="Arial" charset="0"/>
              <a:buNone/>
            </a:pPr>
            <a:r>
              <a:rPr lang="pl-PL" sz="2000" b="1" i="1">
                <a:latin typeface="Constantia" pitchFamily="18" charset="0"/>
              </a:rPr>
              <a:t>Szkolenie z aktywnego poszukiwania pracy</a:t>
            </a:r>
            <a:endParaRPr lang="pl-PL" sz="2800" i="1">
              <a:latin typeface="Constantia" pitchFamily="18" charset="0"/>
            </a:endParaRPr>
          </a:p>
        </p:txBody>
      </p:sp>
      <p:pic>
        <p:nvPicPr>
          <p:cNvPr id="6" name="Obraz 3" descr="zdj 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500" y="1857375"/>
            <a:ext cx="5751513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4" descr="zdj 1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500" y="1857375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Symbol zastępczy zawartości 5"/>
          <p:cNvSpPr txBox="1">
            <a:spLocks/>
          </p:cNvSpPr>
          <p:nvPr/>
        </p:nvSpPr>
        <p:spPr bwMode="auto">
          <a:xfrm>
            <a:off x="357188" y="1000125"/>
            <a:ext cx="82296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spcBef>
                <a:spcPct val="20000"/>
              </a:spcBef>
            </a:pPr>
            <a:r>
              <a:rPr lang="pl-PL" sz="2000" b="1" i="1">
                <a:latin typeface="Constantia" pitchFamily="18" charset="0"/>
              </a:rPr>
              <a:t>Spotkanie z przedstawicielem agencji zatrudnienia.</a:t>
            </a:r>
          </a:p>
        </p:txBody>
      </p:sp>
      <p:pic>
        <p:nvPicPr>
          <p:cNvPr id="8" name="Obraz 3" descr="zdj 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92300" y="1500188"/>
            <a:ext cx="5359400" cy="401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pole tekstowe 5"/>
          <p:cNvSpPr txBox="1">
            <a:spLocks noChangeArrowheads="1"/>
          </p:cNvSpPr>
          <p:nvPr/>
        </p:nvSpPr>
        <p:spPr bwMode="auto">
          <a:xfrm>
            <a:off x="285750" y="5500688"/>
            <a:ext cx="84296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1" i="1">
                <a:latin typeface="Constantia" pitchFamily="18" charset="0"/>
              </a:rPr>
              <a:t>Cel: </a:t>
            </a:r>
          </a:p>
          <a:p>
            <a:r>
              <a:rPr lang="pl-PL" sz="2000" i="1">
                <a:latin typeface="Constantia" pitchFamily="18" charset="0"/>
              </a:rPr>
              <a:t>przygotowanie osób zagrożonych wykluczeniem społecznym do wejścia lub powrotu na rynek pracy</a:t>
            </a:r>
          </a:p>
        </p:txBody>
      </p:sp>
      <p:pic>
        <p:nvPicPr>
          <p:cNvPr id="10" name="Obraz 4" descr="zdj 2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92300" y="1500188"/>
            <a:ext cx="5359400" cy="401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Symbol zastępczy zawartości 5"/>
          <p:cNvSpPr>
            <a:spLocks noGrp="1"/>
          </p:cNvSpPr>
          <p:nvPr>
            <p:ph idx="1"/>
          </p:nvPr>
        </p:nvSpPr>
        <p:spPr>
          <a:xfrm>
            <a:off x="357188" y="2428875"/>
            <a:ext cx="8229600" cy="200025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400" b="1" i="1" dirty="0" smtClean="0">
                <a:latin typeface="Constantia" pitchFamily="18" charset="0"/>
              </a:rPr>
              <a:t>INSTRUMENT    AKTYWACJI  EDUKACYJNEJ </a:t>
            </a:r>
          </a:p>
          <a:p>
            <a:pPr algn="ctr" eaLnBrk="1" hangingPunct="1">
              <a:buFont typeface="Arial" charset="0"/>
              <a:buNone/>
            </a:pPr>
            <a:r>
              <a:rPr lang="pl-PL" sz="2000" i="1" dirty="0" smtClean="0">
                <a:latin typeface="Constantia" pitchFamily="18" charset="0"/>
              </a:rPr>
              <a:t>to skierowanie i finansowanie zajęć w ramach podnoszenia kluczowych kompetencji o charakterze zawodowym oraz skierowanie i sfinansowanie zajęć szkolnych związanych z uzupełnieniem wykształcenia na poziomie </a:t>
            </a:r>
            <a:r>
              <a:rPr lang="pl-PL" sz="2000" i="1" dirty="0" err="1" smtClean="0">
                <a:latin typeface="Constantia" pitchFamily="18" charset="0"/>
              </a:rPr>
              <a:t>ponadgimnazjalnym</a:t>
            </a:r>
            <a:r>
              <a:rPr lang="pl-PL" sz="2000" i="1" dirty="0" smtClean="0">
                <a:latin typeface="Constantia" pitchFamily="18" charset="0"/>
              </a:rPr>
              <a:t>. </a:t>
            </a:r>
            <a:endParaRPr lang="pl-PL" sz="2000" i="1" dirty="0" smtClean="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18288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400" b="1" i="1" smtClean="0">
                <a:latin typeface="Constantia" pitchFamily="18" charset="0"/>
              </a:rPr>
              <a:t>Uczestnictwo i ukończenie kursów zawodowych. </a:t>
            </a:r>
          </a:p>
          <a:p>
            <a:pPr algn="ctr" eaLnBrk="1" hangingPunct="1">
              <a:buFont typeface="Arial" charset="0"/>
              <a:buNone/>
            </a:pPr>
            <a:endParaRPr lang="pl-PL" sz="2400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sz="2400" i="1" smtClean="0">
                <a:latin typeface="Constantia" pitchFamily="18" charset="0"/>
              </a:rPr>
              <a:t>12 Uczestników projektu podjęło się następujących kursów zawodowych</a:t>
            </a:r>
            <a:r>
              <a:rPr lang="pl-PL" sz="2400" smtClean="0">
                <a:latin typeface="Constantia" pitchFamily="18" charset="0"/>
              </a:rPr>
              <a:t>: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Symbol zastępczy zawartości 5"/>
          <p:cNvSpPr>
            <a:spLocks noGrp="1"/>
          </p:cNvSpPr>
          <p:nvPr>
            <p:ph idx="1"/>
          </p:nvPr>
        </p:nvSpPr>
        <p:spPr>
          <a:xfrm>
            <a:off x="457200" y="857250"/>
            <a:ext cx="8229600" cy="5715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smtClean="0">
                <a:latin typeface="Constantia" pitchFamily="18" charset="0"/>
              </a:rPr>
              <a:t>Cukiernik </a:t>
            </a:r>
          </a:p>
        </p:txBody>
      </p:sp>
      <p:pic>
        <p:nvPicPr>
          <p:cNvPr id="33796" name="Obraz 3" descr="zdj 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30363" y="1571625"/>
            <a:ext cx="5883275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Obraz 5" descr="zdj 3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250" y="1571625"/>
            <a:ext cx="6000750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Symbol zastępczy zawartości 5"/>
          <p:cNvSpPr>
            <a:spLocks noGrp="1"/>
          </p:cNvSpPr>
          <p:nvPr>
            <p:ph idx="1"/>
          </p:nvPr>
        </p:nvSpPr>
        <p:spPr>
          <a:xfrm>
            <a:off x="285750" y="857250"/>
            <a:ext cx="8643938" cy="500063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smtClean="0">
                <a:latin typeface="Constantia" pitchFamily="18" charset="0"/>
              </a:rPr>
              <a:t>Profesjonalne sprzątanie</a:t>
            </a:r>
          </a:p>
        </p:txBody>
      </p:sp>
      <p:pic>
        <p:nvPicPr>
          <p:cNvPr id="34820" name="Obraz 3" descr="zdj 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0" y="1357313"/>
            <a:ext cx="62865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Obraz 4" descr="zdj 4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50" y="1357313"/>
            <a:ext cx="62865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Symbol zastępczy zawartości 5"/>
          <p:cNvSpPr>
            <a:spLocks noGrp="1"/>
          </p:cNvSpPr>
          <p:nvPr>
            <p:ph idx="1"/>
          </p:nvPr>
        </p:nvSpPr>
        <p:spPr>
          <a:xfrm>
            <a:off x="457200" y="928688"/>
            <a:ext cx="8229600" cy="642937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smtClean="0">
                <a:latin typeface="Constantia" pitchFamily="18" charset="0"/>
              </a:rPr>
              <a:t>Profesjonalny sprzedawca z obsługą kas fiskalnych</a:t>
            </a:r>
          </a:p>
        </p:txBody>
      </p:sp>
      <p:pic>
        <p:nvPicPr>
          <p:cNvPr id="35844" name="Obraz 3" descr="zdj 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4900" y="1714500"/>
            <a:ext cx="6934200" cy="4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Obraz 4" descr="zdj 5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25" y="1714500"/>
            <a:ext cx="71437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3" descr="zdj 5b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25" y="1714500"/>
            <a:ext cx="71437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4" descr="zdj 5c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3500" y="1643063"/>
            <a:ext cx="6477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Symbol zastępczy zawartości 5"/>
          <p:cNvSpPr>
            <a:spLocks noGrp="1"/>
          </p:cNvSpPr>
          <p:nvPr>
            <p:ph idx="1"/>
          </p:nvPr>
        </p:nvSpPr>
        <p:spPr>
          <a:xfrm>
            <a:off x="285750" y="928688"/>
            <a:ext cx="8401050" cy="5715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smtClean="0">
                <a:latin typeface="Constantia" pitchFamily="18" charset="0"/>
              </a:rPr>
              <a:t>Programy magazynowo handlowe z obsługą kas fiskalnych</a:t>
            </a:r>
          </a:p>
        </p:txBody>
      </p:sp>
      <p:pic>
        <p:nvPicPr>
          <p:cNvPr id="37892" name="Obraz 3" descr="zdj 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87488" y="1589088"/>
            <a:ext cx="6169025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Obraz 4" descr="zdj 6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52563" y="1571625"/>
            <a:ext cx="62388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Tytuł 3"/>
          <p:cNvSpPr>
            <a:spLocks noGrp="1"/>
          </p:cNvSpPr>
          <p:nvPr>
            <p:ph type="title"/>
          </p:nvPr>
        </p:nvSpPr>
        <p:spPr>
          <a:xfrm>
            <a:off x="428625" y="642938"/>
            <a:ext cx="8301038" cy="58578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600" b="1" i="1" dirty="0" smtClean="0">
                <a:latin typeface="Constantia" pitchFamily="18" charset="0"/>
                <a:cs typeface="Tahoma" pitchFamily="34" charset="0"/>
              </a:rPr>
              <a:t/>
            </a:r>
            <a:br>
              <a:rPr lang="pl-PL" sz="3600" b="1" i="1" dirty="0" smtClean="0">
                <a:latin typeface="Constantia" pitchFamily="18" charset="0"/>
                <a:cs typeface="Tahoma" pitchFamily="34" charset="0"/>
              </a:rPr>
            </a:br>
            <a:r>
              <a:rPr lang="pl-PL" sz="3600" b="1" i="1" dirty="0" smtClean="0">
                <a:latin typeface="Constantia" pitchFamily="18" charset="0"/>
                <a:cs typeface="Tahoma" pitchFamily="34" charset="0"/>
              </a:rPr>
              <a:t>ZESPÓŁ  PROJEKTOWY</a:t>
            </a:r>
            <a:br>
              <a:rPr lang="pl-PL" sz="3600" b="1" i="1" dirty="0" smtClean="0">
                <a:latin typeface="Constantia" pitchFamily="18" charset="0"/>
                <a:cs typeface="Tahoma" pitchFamily="34" charset="0"/>
              </a:rPr>
            </a:br>
            <a:r>
              <a:rPr lang="pl-PL" sz="1400" b="1" i="1" dirty="0" smtClean="0">
                <a:latin typeface="Constantia" pitchFamily="18" charset="0"/>
                <a:cs typeface="Tahoma" pitchFamily="34" charset="0"/>
              </a:rPr>
              <a:t> </a:t>
            </a:r>
            <a:br>
              <a:rPr lang="pl-PL" sz="1400" b="1" i="1" dirty="0" smtClean="0">
                <a:latin typeface="Constantia" pitchFamily="18" charset="0"/>
                <a:cs typeface="Tahoma" pitchFamily="34" charset="0"/>
              </a:rPr>
            </a:br>
            <a:r>
              <a:rPr lang="pl-PL" sz="1400" b="1" i="1" dirty="0" smtClean="0">
                <a:latin typeface="Constantia" pitchFamily="18" charset="0"/>
                <a:cs typeface="Tahoma" pitchFamily="34" charset="0"/>
              </a:rPr>
              <a:t/>
            </a:r>
            <a:br>
              <a:rPr lang="pl-PL" sz="1400" b="1" i="1" dirty="0" smtClean="0">
                <a:latin typeface="Constantia" pitchFamily="18" charset="0"/>
                <a:cs typeface="Tahoma" pitchFamily="34" charset="0"/>
              </a:rPr>
            </a:br>
            <a:r>
              <a:rPr lang="pl-PL" sz="2700" b="1" dirty="0" smtClean="0">
                <a:latin typeface="Constantia" pitchFamily="18" charset="0"/>
                <a:cs typeface="Tahoma" pitchFamily="34" charset="0"/>
              </a:rPr>
              <a:t>Kierownik GOPS</a:t>
            </a:r>
            <a:r>
              <a:rPr lang="pl-PL" sz="2200" dirty="0" smtClean="0">
                <a:latin typeface="Constantia" pitchFamily="18" charset="0"/>
                <a:cs typeface="Tahoma" pitchFamily="34" charset="0"/>
              </a:rPr>
              <a:t/>
            </a:r>
            <a:br>
              <a:rPr lang="pl-PL" sz="2200" dirty="0" smtClean="0">
                <a:latin typeface="Constantia" pitchFamily="18" charset="0"/>
                <a:cs typeface="Tahoma" pitchFamily="34" charset="0"/>
              </a:rPr>
            </a:br>
            <a:r>
              <a:rPr lang="pl-PL" sz="2200" i="1" dirty="0" smtClean="0">
                <a:latin typeface="Constantia" pitchFamily="18" charset="0"/>
                <a:cs typeface="Tahoma" pitchFamily="34" charset="0"/>
              </a:rPr>
              <a:t>Zdzisława Kwiatkowska</a:t>
            </a:r>
            <a:br>
              <a:rPr lang="pl-PL" sz="2200" i="1" dirty="0" smtClean="0">
                <a:latin typeface="Constantia" pitchFamily="18" charset="0"/>
                <a:cs typeface="Tahoma" pitchFamily="34" charset="0"/>
              </a:rPr>
            </a:br>
            <a:r>
              <a:rPr lang="pl-PL" sz="2700" dirty="0" smtClean="0">
                <a:latin typeface="Constantia" pitchFamily="18" charset="0"/>
                <a:cs typeface="Tahoma" pitchFamily="34" charset="0"/>
              </a:rPr>
              <a:t/>
            </a:r>
            <a:br>
              <a:rPr lang="pl-PL" sz="2700" dirty="0" smtClean="0">
                <a:latin typeface="Constantia" pitchFamily="18" charset="0"/>
                <a:cs typeface="Tahoma" pitchFamily="34" charset="0"/>
              </a:rPr>
            </a:br>
            <a:r>
              <a:rPr lang="pl-PL" sz="2700" b="1" dirty="0" smtClean="0">
                <a:latin typeface="Constantia" pitchFamily="18" charset="0"/>
                <a:cs typeface="Tahoma" pitchFamily="34" charset="0"/>
              </a:rPr>
              <a:t>Koordynator projektu</a:t>
            </a:r>
            <a:r>
              <a:rPr lang="pl-PL" sz="2200" dirty="0" smtClean="0">
                <a:latin typeface="Constantia" pitchFamily="18" charset="0"/>
                <a:cs typeface="Tahoma" pitchFamily="34" charset="0"/>
              </a:rPr>
              <a:t/>
            </a:r>
            <a:br>
              <a:rPr lang="pl-PL" sz="2200" dirty="0" smtClean="0">
                <a:latin typeface="Constantia" pitchFamily="18" charset="0"/>
                <a:cs typeface="Tahoma" pitchFamily="34" charset="0"/>
              </a:rPr>
            </a:br>
            <a:r>
              <a:rPr lang="pl-PL" sz="2200" i="1" dirty="0" smtClean="0">
                <a:latin typeface="Constantia" pitchFamily="18" charset="0"/>
                <a:cs typeface="Tahoma" pitchFamily="34" charset="0"/>
              </a:rPr>
              <a:t>Anna Ossowska</a:t>
            </a:r>
            <a:r>
              <a:rPr lang="pl-PL" sz="2200" b="1" i="1" dirty="0" smtClean="0">
                <a:latin typeface="Constantia" pitchFamily="18" charset="0"/>
                <a:cs typeface="Tahoma" pitchFamily="34" charset="0"/>
              </a:rPr>
              <a:t/>
            </a:r>
            <a:br>
              <a:rPr lang="pl-PL" sz="2200" b="1" i="1" dirty="0" smtClean="0">
                <a:latin typeface="Constantia" pitchFamily="18" charset="0"/>
                <a:cs typeface="Tahoma" pitchFamily="34" charset="0"/>
              </a:rPr>
            </a:br>
            <a:r>
              <a:rPr lang="pl-PL" sz="2700" dirty="0" smtClean="0">
                <a:latin typeface="Constantia" pitchFamily="18" charset="0"/>
                <a:cs typeface="Tahoma" pitchFamily="34" charset="0"/>
              </a:rPr>
              <a:t/>
            </a:r>
            <a:br>
              <a:rPr lang="pl-PL" sz="2700" dirty="0" smtClean="0">
                <a:latin typeface="Constantia" pitchFamily="18" charset="0"/>
                <a:cs typeface="Tahoma" pitchFamily="34" charset="0"/>
              </a:rPr>
            </a:br>
            <a:r>
              <a:rPr lang="pl-PL" sz="2700" b="1" dirty="0" smtClean="0">
                <a:latin typeface="Constantia" pitchFamily="18" charset="0"/>
                <a:cs typeface="Tahoma" pitchFamily="34" charset="0"/>
              </a:rPr>
              <a:t>Pracownicy socjalni:</a:t>
            </a:r>
            <a:r>
              <a:rPr lang="pl-PL" sz="2200" dirty="0" smtClean="0">
                <a:latin typeface="Constantia" pitchFamily="18" charset="0"/>
                <a:cs typeface="Tahoma" pitchFamily="34" charset="0"/>
              </a:rPr>
              <a:t/>
            </a:r>
            <a:br>
              <a:rPr lang="pl-PL" sz="2200" dirty="0" smtClean="0">
                <a:latin typeface="Constantia" pitchFamily="18" charset="0"/>
                <a:cs typeface="Tahoma" pitchFamily="34" charset="0"/>
              </a:rPr>
            </a:br>
            <a:r>
              <a:rPr lang="pl-PL" sz="2200" i="1" dirty="0" smtClean="0">
                <a:latin typeface="Constantia" pitchFamily="18" charset="0"/>
                <a:cs typeface="Tahoma" pitchFamily="34" charset="0"/>
              </a:rPr>
              <a:t>Barbara </a:t>
            </a:r>
            <a:r>
              <a:rPr lang="pl-PL" sz="2200" i="1" dirty="0" err="1" smtClean="0">
                <a:latin typeface="Constantia" pitchFamily="18" charset="0"/>
                <a:cs typeface="Tahoma" pitchFamily="34" charset="0"/>
              </a:rPr>
              <a:t>Troeder</a:t>
            </a:r>
            <a:r>
              <a:rPr lang="pl-PL" sz="2200" dirty="0" smtClean="0">
                <a:latin typeface="Constantia" pitchFamily="18" charset="0"/>
                <a:cs typeface="Tahoma" pitchFamily="34" charset="0"/>
              </a:rPr>
              <a:t/>
            </a:r>
            <a:br>
              <a:rPr lang="pl-PL" sz="2200" dirty="0" smtClean="0">
                <a:latin typeface="Constantia" pitchFamily="18" charset="0"/>
                <a:cs typeface="Tahoma" pitchFamily="34" charset="0"/>
              </a:rPr>
            </a:br>
            <a:r>
              <a:rPr lang="pl-PL" sz="2200" i="1" dirty="0" smtClean="0">
                <a:latin typeface="Constantia" pitchFamily="18" charset="0"/>
                <a:cs typeface="Tahoma" pitchFamily="34" charset="0"/>
              </a:rPr>
              <a:t>Beata Mazur</a:t>
            </a:r>
            <a:r>
              <a:rPr lang="pl-PL" sz="2200" b="1" i="1" dirty="0" smtClean="0">
                <a:latin typeface="Constantia" pitchFamily="18" charset="0"/>
                <a:cs typeface="Tahoma" pitchFamily="34" charset="0"/>
              </a:rPr>
              <a:t/>
            </a:r>
            <a:br>
              <a:rPr lang="pl-PL" sz="2200" b="1" i="1" dirty="0" smtClean="0">
                <a:latin typeface="Constantia" pitchFamily="18" charset="0"/>
                <a:cs typeface="Tahoma" pitchFamily="34" charset="0"/>
              </a:rPr>
            </a:br>
            <a:r>
              <a:rPr lang="pl-PL" sz="2700" dirty="0" smtClean="0">
                <a:latin typeface="Constantia" pitchFamily="18" charset="0"/>
                <a:cs typeface="Tahoma" pitchFamily="34" charset="0"/>
              </a:rPr>
              <a:t/>
            </a:r>
            <a:br>
              <a:rPr lang="pl-PL" sz="2700" dirty="0" smtClean="0">
                <a:latin typeface="Constantia" pitchFamily="18" charset="0"/>
                <a:cs typeface="Tahoma" pitchFamily="34" charset="0"/>
              </a:rPr>
            </a:br>
            <a:r>
              <a:rPr lang="pl-PL" sz="2700" b="1" dirty="0" smtClean="0">
                <a:latin typeface="Constantia" pitchFamily="18" charset="0"/>
                <a:cs typeface="Tahoma" pitchFamily="34" charset="0"/>
              </a:rPr>
              <a:t>Księgowa</a:t>
            </a:r>
            <a:r>
              <a:rPr lang="pl-PL" sz="2200" dirty="0" smtClean="0">
                <a:latin typeface="Constantia" pitchFamily="18" charset="0"/>
                <a:cs typeface="Tahoma" pitchFamily="34" charset="0"/>
              </a:rPr>
              <a:t/>
            </a:r>
            <a:br>
              <a:rPr lang="pl-PL" sz="2200" dirty="0" smtClean="0">
                <a:latin typeface="Constantia" pitchFamily="18" charset="0"/>
                <a:cs typeface="Tahoma" pitchFamily="34" charset="0"/>
              </a:rPr>
            </a:br>
            <a:r>
              <a:rPr lang="pl-PL" sz="2200" i="1" dirty="0" smtClean="0">
                <a:latin typeface="Constantia" pitchFamily="18" charset="0"/>
                <a:cs typeface="Tahoma" pitchFamily="34" charset="0"/>
              </a:rPr>
              <a:t>Joanna Stopa</a:t>
            </a:r>
            <a:r>
              <a:rPr lang="pl-PL" sz="2200" dirty="0" smtClean="0">
                <a:latin typeface="Constantia" pitchFamily="18" charset="0"/>
                <a:cs typeface="Tahoma" pitchFamily="34" charset="0"/>
              </a:rPr>
              <a:t/>
            </a:r>
            <a:br>
              <a:rPr lang="pl-PL" sz="2200" dirty="0" smtClean="0">
                <a:latin typeface="Constantia" pitchFamily="18" charset="0"/>
                <a:cs typeface="Tahoma" pitchFamily="34" charset="0"/>
              </a:rPr>
            </a:br>
            <a:endParaRPr lang="pl-PL" sz="2800" dirty="0" smtClean="0">
              <a:latin typeface="Constantia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Symbol zastępczy zawartości 5"/>
          <p:cNvSpPr>
            <a:spLocks noGrp="1"/>
          </p:cNvSpPr>
          <p:nvPr>
            <p:ph idx="1"/>
          </p:nvPr>
        </p:nvSpPr>
        <p:spPr>
          <a:xfrm>
            <a:off x="371475" y="928688"/>
            <a:ext cx="8401050" cy="500062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smtClean="0">
                <a:latin typeface="Constantia" pitchFamily="18" charset="0"/>
              </a:rPr>
              <a:t>Gastronomiczny</a:t>
            </a:r>
          </a:p>
        </p:txBody>
      </p:sp>
      <p:pic>
        <p:nvPicPr>
          <p:cNvPr id="38916" name="Obraz 5" descr="zdj 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4613" y="1571625"/>
            <a:ext cx="6454775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Obraz 6" descr="zdj 7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7313" y="1571625"/>
            <a:ext cx="6429375" cy="482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Symbol zastępczy zawartości 5"/>
          <p:cNvSpPr>
            <a:spLocks noGrp="1"/>
          </p:cNvSpPr>
          <p:nvPr>
            <p:ph idx="1"/>
          </p:nvPr>
        </p:nvSpPr>
        <p:spPr>
          <a:xfrm>
            <a:off x="285750" y="928688"/>
            <a:ext cx="8401050" cy="500062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smtClean="0">
                <a:latin typeface="Constantia" pitchFamily="18" charset="0"/>
              </a:rPr>
              <a:t>Prace wykończeniowe w budownictwie</a:t>
            </a:r>
          </a:p>
        </p:txBody>
      </p:sp>
      <p:pic>
        <p:nvPicPr>
          <p:cNvPr id="39940" name="Obraz 3" descr="zdj 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92238" y="1714500"/>
            <a:ext cx="6359525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Obraz 4" descr="zdj 8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1125" y="1643063"/>
            <a:ext cx="638175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Symbol zastępczy zawartości 5"/>
          <p:cNvSpPr>
            <a:spLocks noGrp="1"/>
          </p:cNvSpPr>
          <p:nvPr>
            <p:ph idx="1"/>
          </p:nvPr>
        </p:nvSpPr>
        <p:spPr>
          <a:xfrm>
            <a:off x="285750" y="928688"/>
            <a:ext cx="8401050" cy="42862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smtClean="0">
                <a:latin typeface="Constantia" pitchFamily="18" charset="0"/>
              </a:rPr>
              <a:t>Pilarz  - Drwal</a:t>
            </a:r>
          </a:p>
        </p:txBody>
      </p:sp>
      <p:pic>
        <p:nvPicPr>
          <p:cNvPr id="44036" name="Picture 4" descr="C:\Documents and Settings\USER\Pulpit\brakujące zdjęcia do prezentacji\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3050" y="1673225"/>
            <a:ext cx="6057900" cy="454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 descr="C:\Documents and Settings\USER\Pulpit\brakujące zdjęcia do prezentacji\9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25750" y="1628775"/>
            <a:ext cx="349250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Symbol zastępczy zawartości 5"/>
          <p:cNvSpPr>
            <a:spLocks noGrp="1"/>
          </p:cNvSpPr>
          <p:nvPr>
            <p:ph idx="1"/>
          </p:nvPr>
        </p:nvSpPr>
        <p:spPr>
          <a:xfrm>
            <a:off x="285750" y="928688"/>
            <a:ext cx="8401050" cy="42862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smtClean="0">
                <a:latin typeface="Constantia" pitchFamily="18" charset="0"/>
              </a:rPr>
              <a:t>Obsługa wózków widłowych</a:t>
            </a:r>
          </a:p>
        </p:txBody>
      </p:sp>
      <p:pic>
        <p:nvPicPr>
          <p:cNvPr id="45060" name="Picture 4" descr="C:\Documents and Settings\USER\Pulpit\brakujące zdjęcia do prezentacji\wozek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0863" y="1785938"/>
            <a:ext cx="55022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Symbol zastępczy zawartości 5"/>
          <p:cNvSpPr>
            <a:spLocks noGrp="1"/>
          </p:cNvSpPr>
          <p:nvPr>
            <p:ph idx="1"/>
          </p:nvPr>
        </p:nvSpPr>
        <p:spPr>
          <a:xfrm>
            <a:off x="285750" y="928688"/>
            <a:ext cx="8401050" cy="500062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smtClean="0">
                <a:latin typeface="Constantia" pitchFamily="18" charset="0"/>
              </a:rPr>
              <a:t>Prawo jazdy kat. B</a:t>
            </a:r>
          </a:p>
        </p:txBody>
      </p:sp>
      <p:pic>
        <p:nvPicPr>
          <p:cNvPr id="46084" name="Picture 4" descr="C:\Documents and Settings\USER\Pulpit\brakujące zdjęcia do prezentacji\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52563" y="1571625"/>
            <a:ext cx="62388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 descr="C:\Documents and Settings\USER\Pulpit\brakujące zdjęcia do prezentacji\10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52563" y="1571625"/>
            <a:ext cx="62388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 descr="C:\Documents and Settings\USER\Pulpit\brakujące zdjęcia do prezentacji\10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50" y="1571625"/>
            <a:ext cx="62404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7" descr="C:\Documents and Settings\USER\Pulpit\brakujące zdjęcia do prezentacji\10c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750" y="1571625"/>
            <a:ext cx="62404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Symbol zastępczy zawartości 5"/>
          <p:cNvSpPr>
            <a:spLocks noGrp="1"/>
          </p:cNvSpPr>
          <p:nvPr>
            <p:ph idx="1"/>
          </p:nvPr>
        </p:nvSpPr>
        <p:spPr>
          <a:xfrm>
            <a:off x="285750" y="928688"/>
            <a:ext cx="8401050" cy="785812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smtClean="0">
                <a:latin typeface="Constantia" pitchFamily="18" charset="0"/>
              </a:rPr>
              <a:t>1 mężczyzna podjął naukę w 2 letnim Uzupełniającym Liceum dla Dorosłych „ŻAK” w Starogardzie Gdańskim</a:t>
            </a:r>
          </a:p>
        </p:txBody>
      </p:sp>
      <p:pic>
        <p:nvPicPr>
          <p:cNvPr id="47108" name="Obraz 4" descr="zdj 18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7925" y="1905000"/>
            <a:ext cx="678815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143125"/>
            <a:ext cx="8229600" cy="257175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400" b="1" i="1" smtClean="0">
                <a:latin typeface="Constantia" pitchFamily="18" charset="0"/>
              </a:rPr>
              <a:t>INSTRUMENT    AKTYWIZACJI  SPOŁECZNEJ </a:t>
            </a:r>
            <a:br>
              <a:rPr lang="pl-PL" sz="2400" b="1" i="1" smtClean="0">
                <a:latin typeface="Constantia" pitchFamily="18" charset="0"/>
              </a:rPr>
            </a:br>
            <a:r>
              <a:rPr lang="pl-PL" sz="2000" i="1" smtClean="0">
                <a:latin typeface="Constantia" pitchFamily="18" charset="0"/>
              </a:rPr>
              <a:t>to organizacja i finansowanie </a:t>
            </a:r>
            <a:br>
              <a:rPr lang="pl-PL" sz="2000" i="1" smtClean="0">
                <a:latin typeface="Constantia" pitchFamily="18" charset="0"/>
              </a:rPr>
            </a:br>
            <a:r>
              <a:rPr lang="pl-PL" sz="2000" i="1" smtClean="0">
                <a:latin typeface="Constantia" pitchFamily="18" charset="0"/>
              </a:rPr>
              <a:t>poradnictwa i wsparcia indywidualnego oraz grupowego </a:t>
            </a:r>
          </a:p>
          <a:p>
            <a:pPr algn="ctr" eaLnBrk="1" hangingPunct="1">
              <a:buFont typeface="Arial" charset="0"/>
              <a:buNone/>
            </a:pPr>
            <a:r>
              <a:rPr lang="pl-PL" sz="2000" i="1" smtClean="0">
                <a:latin typeface="Constantia" pitchFamily="18" charset="0"/>
              </a:rPr>
              <a:t>w zakresie podniesienia kompetencji życiowych i</a:t>
            </a:r>
          </a:p>
          <a:p>
            <a:pPr algn="ctr" eaLnBrk="1" hangingPunct="1">
              <a:buFont typeface="Arial" charset="0"/>
              <a:buNone/>
            </a:pPr>
            <a:r>
              <a:rPr lang="pl-PL" sz="2000" i="1" smtClean="0">
                <a:latin typeface="Constantia" pitchFamily="18" charset="0"/>
              </a:rPr>
              <a:t> umiejętności społeczno – zawodowych </a:t>
            </a:r>
            <a:br>
              <a:rPr lang="pl-PL" sz="2000" i="1" smtClean="0">
                <a:latin typeface="Constantia" pitchFamily="18" charset="0"/>
              </a:rPr>
            </a:br>
            <a:r>
              <a:rPr lang="pl-PL" sz="2000" i="1" smtClean="0">
                <a:latin typeface="Constantia" pitchFamily="18" charset="0"/>
              </a:rPr>
              <a:t>umożliwiających docelowo powrót do życia społecznego.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Symbol zastępczy zawartości 5"/>
          <p:cNvSpPr>
            <a:spLocks noGrp="1"/>
          </p:cNvSpPr>
          <p:nvPr>
            <p:ph idx="1"/>
          </p:nvPr>
        </p:nvSpPr>
        <p:spPr>
          <a:xfrm>
            <a:off x="285750" y="928688"/>
            <a:ext cx="8401050" cy="785812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smtClean="0">
                <a:latin typeface="Constantia" pitchFamily="18" charset="0"/>
              </a:rPr>
              <a:t>Udział w warsztatach psychologicznych z podnoszenia umiejętności samooceny i wiary we własne siły</a:t>
            </a:r>
          </a:p>
        </p:txBody>
      </p:sp>
      <p:pic>
        <p:nvPicPr>
          <p:cNvPr id="47108" name="Obraz 3" descr="zdj 1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0" y="2047875"/>
            <a:ext cx="6323013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Obraz 4" descr="zdj 11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7163" y="2071688"/>
            <a:ext cx="6289675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Symbol zastępczy zawartości 5"/>
          <p:cNvSpPr>
            <a:spLocks noGrp="1"/>
          </p:cNvSpPr>
          <p:nvPr>
            <p:ph idx="1"/>
          </p:nvPr>
        </p:nvSpPr>
        <p:spPr>
          <a:xfrm>
            <a:off x="285750" y="928688"/>
            <a:ext cx="8401050" cy="1071562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smtClean="0">
                <a:latin typeface="Constantia" pitchFamily="18" charset="0"/>
              </a:rPr>
              <a:t>Udział w warsztatach psychologicznych z zakresu radzenia sobie ze stresem , agresją oraz świadomości ról jakie odgrywają mężczyzna i kobieta w rodzinie</a:t>
            </a:r>
          </a:p>
        </p:txBody>
      </p:sp>
      <p:pic>
        <p:nvPicPr>
          <p:cNvPr id="48132" name="Obraz 3" descr="zdj 1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7963" y="2143125"/>
            <a:ext cx="6188075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Obraz 4" descr="zdj 12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11300" y="2143125"/>
            <a:ext cx="612140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3" descr="zdj 12b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1763" y="2082800"/>
            <a:ext cx="6340475" cy="421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4" descr="zdj 12c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0963" y="2000250"/>
            <a:ext cx="64420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Symbol zastępczy zawartości 5"/>
          <p:cNvSpPr>
            <a:spLocks noGrp="1"/>
          </p:cNvSpPr>
          <p:nvPr>
            <p:ph idx="1"/>
          </p:nvPr>
        </p:nvSpPr>
        <p:spPr>
          <a:xfrm>
            <a:off x="357188" y="857250"/>
            <a:ext cx="8401050" cy="42862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smtClean="0">
                <a:latin typeface="Constantia" pitchFamily="18" charset="0"/>
              </a:rPr>
              <a:t>Udział w poradnictwie wizażystki</a:t>
            </a:r>
          </a:p>
        </p:txBody>
      </p:sp>
      <p:pic>
        <p:nvPicPr>
          <p:cNvPr id="50180" name="Obraz 3" descr="zdj 1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25" y="1571625"/>
            <a:ext cx="6000750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Obraz 4" descr="zdj 13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95438" y="1606550"/>
            <a:ext cx="5953125" cy="446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Symbol zastępczy zawartości 5"/>
          <p:cNvSpPr>
            <a:spLocks noGrp="1"/>
          </p:cNvSpPr>
          <p:nvPr>
            <p:ph idx="1"/>
          </p:nvPr>
        </p:nvSpPr>
        <p:spPr>
          <a:xfrm>
            <a:off x="457200" y="714375"/>
            <a:ext cx="8229600" cy="2428875"/>
          </a:xfrm>
        </p:spPr>
        <p:txBody>
          <a:bodyPr/>
          <a:lstStyle/>
          <a:p>
            <a:pPr algn="ctr" eaLnBrk="1" hangingPunct="1">
              <a:buFont typeface="Arial" charset="0"/>
              <a:buNone/>
              <a:defRPr/>
            </a:pPr>
            <a:r>
              <a:rPr lang="pl-PL" sz="2800" b="1" i="1" dirty="0" smtClean="0">
                <a:latin typeface="Constantia" pitchFamily="18" charset="0"/>
              </a:rPr>
              <a:t>Budżet  projektu </a:t>
            </a:r>
          </a:p>
          <a:p>
            <a:pPr algn="ctr" eaLnBrk="1" hangingPunct="1">
              <a:buFont typeface="Arial" charset="0"/>
              <a:buNone/>
              <a:defRPr/>
            </a:pPr>
            <a:r>
              <a:rPr lang="pl-PL" sz="2800" b="1" i="1" dirty="0" smtClean="0">
                <a:latin typeface="Constantia" pitchFamily="18" charset="0"/>
              </a:rPr>
              <a:t>Styczeń </a:t>
            </a:r>
            <a:r>
              <a:rPr lang="pl-PL" sz="2800" b="1" i="1" dirty="0" smtClean="0">
                <a:latin typeface="Constantia" pitchFamily="18" charset="0"/>
                <a:cs typeface="Arial" charset="0"/>
              </a:rPr>
              <a:t>2012 </a:t>
            </a:r>
            <a:r>
              <a:rPr lang="pl-PL" sz="2800" b="1" i="1" dirty="0" smtClean="0">
                <a:latin typeface="Constantia" pitchFamily="18" charset="0"/>
              </a:rPr>
              <a:t>– Październik </a:t>
            </a:r>
            <a:r>
              <a:rPr lang="pl-PL" sz="2800" b="1" i="1" dirty="0" smtClean="0">
                <a:latin typeface="Constantia" pitchFamily="18" charset="0"/>
                <a:cs typeface="Arial" charset="0"/>
              </a:rPr>
              <a:t>2014</a:t>
            </a:r>
          </a:p>
          <a:p>
            <a:pPr algn="ctr" eaLnBrk="1" hangingPunct="1">
              <a:buFont typeface="Arial" charset="0"/>
              <a:buNone/>
              <a:defRPr/>
            </a:pPr>
            <a:r>
              <a:rPr lang="pl-PL" sz="2000" b="1" i="1" dirty="0" smtClean="0">
                <a:latin typeface="Arial" charset="0"/>
                <a:cs typeface="Arial" charset="0"/>
              </a:rPr>
              <a:t>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pl-PL" sz="1600" b="1" i="1" dirty="0" smtClean="0">
                <a:latin typeface="Constantia" pitchFamily="18" charset="0"/>
              </a:rPr>
              <a:t>Całkowita wartość projektu: 					</a:t>
            </a:r>
            <a:r>
              <a:rPr lang="pl-PL" sz="1600" b="1" i="1" dirty="0" smtClean="0">
                <a:latin typeface="Arial" charset="0"/>
                <a:cs typeface="Arial" charset="0"/>
              </a:rPr>
              <a:t>538 725,</a:t>
            </a:r>
            <a:r>
              <a:rPr lang="pl-PL" sz="1400" b="1" i="1" dirty="0" smtClean="0">
                <a:latin typeface="Arial" charset="0"/>
                <a:cs typeface="Arial" charset="0"/>
              </a:rPr>
              <a:t>00</a:t>
            </a:r>
            <a:r>
              <a:rPr lang="pl-PL" sz="1400" b="1" i="1" dirty="0" smtClean="0">
                <a:latin typeface="Constantia" pitchFamily="18" charset="0"/>
              </a:rPr>
              <a:t> PLN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pl-PL" sz="1600" b="1" i="1" dirty="0" smtClean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Wartość dofinansowania z Europejskiego Funduszu Społecznego	</a:t>
            </a:r>
            <a:r>
              <a:rPr lang="pl-PL" sz="1600" b="1" i="1" dirty="0" smtClean="0">
                <a:latin typeface="Arial" charset="0"/>
                <a:cs typeface="Arial" charset="0"/>
              </a:rPr>
              <a:t>457 916,</a:t>
            </a:r>
            <a:r>
              <a:rPr lang="pl-PL" sz="1400" b="1" i="1" dirty="0" smtClean="0">
                <a:latin typeface="Arial" charset="0"/>
                <a:cs typeface="Arial" charset="0"/>
              </a:rPr>
              <a:t>25 </a:t>
            </a:r>
            <a:r>
              <a:rPr lang="pl-PL" sz="1400" b="1" i="1" dirty="0" smtClean="0">
                <a:latin typeface="Constantia" pitchFamily="18" charset="0"/>
              </a:rPr>
              <a:t>PLN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pl-PL" sz="1600" b="1" i="1" dirty="0" smtClean="0">
                <a:solidFill>
                  <a:srgbClr val="C00000"/>
                </a:solidFill>
                <a:latin typeface="Constantia" pitchFamily="18" charset="0"/>
              </a:rPr>
              <a:t>Wkład własny</a:t>
            </a:r>
            <a:r>
              <a:rPr lang="pl-PL" sz="1600" b="1" i="1" dirty="0" smtClean="0">
                <a:latin typeface="Constantia" pitchFamily="18" charset="0"/>
              </a:rPr>
              <a:t>						  </a:t>
            </a:r>
            <a:r>
              <a:rPr lang="pl-PL" sz="1600" b="1" i="1" dirty="0" smtClean="0">
                <a:latin typeface="Arial" charset="0"/>
                <a:cs typeface="Arial" charset="0"/>
              </a:rPr>
              <a:t>80 808,</a:t>
            </a:r>
            <a:r>
              <a:rPr lang="pl-PL" sz="1400" b="1" i="1" dirty="0" smtClean="0">
                <a:latin typeface="Arial" charset="0"/>
                <a:cs typeface="Arial" charset="0"/>
              </a:rPr>
              <a:t>75</a:t>
            </a:r>
            <a:r>
              <a:rPr lang="pl-PL" sz="1400" b="1" i="1" dirty="0" smtClean="0">
                <a:latin typeface="Constantia" pitchFamily="18" charset="0"/>
              </a:rPr>
              <a:t> PLN</a:t>
            </a:r>
          </a:p>
        </p:txBody>
      </p:sp>
      <p:graphicFrame>
        <p:nvGraphicFramePr>
          <p:cNvPr id="1026" name="Wykres 3"/>
          <p:cNvGraphicFramePr>
            <a:graphicFrameLocks/>
          </p:cNvGraphicFramePr>
          <p:nvPr/>
        </p:nvGraphicFramePr>
        <p:xfrm>
          <a:off x="1428750" y="2643188"/>
          <a:ext cx="6286500" cy="3786187"/>
        </p:xfrm>
        <a:graphic>
          <a:graphicData uri="http://schemas.openxmlformats.org/presentationml/2006/ole">
            <p:oleObj spid="_x0000_s1026" r:id="rId6" imgW="6291617" imgH="3785944" progId="Excel.Sheet.8">
              <p:embed/>
            </p:oleObj>
          </a:graphicData>
        </a:graphic>
      </p:graphicFrame>
    </p:spTree>
  </p:cSld>
  <p:clrMapOvr>
    <a:masterClrMapping/>
  </p:clrMapOvr>
  <p:transition spd="slow">
    <p:fade/>
    <p:sndAc>
      <p:stSnd>
        <p:snd r:embed="rId4" name="camera.wav"/>
      </p:stSnd>
    </p:sndAc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Symbol zastępczy zawartości 5"/>
          <p:cNvSpPr>
            <a:spLocks noGrp="1"/>
          </p:cNvSpPr>
          <p:nvPr>
            <p:ph idx="1"/>
          </p:nvPr>
        </p:nvSpPr>
        <p:spPr>
          <a:xfrm>
            <a:off x="285750" y="928688"/>
            <a:ext cx="8401050" cy="785812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smtClean="0">
                <a:latin typeface="Constantia" pitchFamily="18" charset="0"/>
              </a:rPr>
              <a:t>Udział w indywidualnych konsultacjach psychologicznych z zakresu kształtowania postaw samodzielności</a:t>
            </a:r>
          </a:p>
        </p:txBody>
      </p:sp>
      <p:pic>
        <p:nvPicPr>
          <p:cNvPr id="51204" name="Obraz 3" descr="zdj 1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5238" y="2071688"/>
            <a:ext cx="6613525" cy="439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Obraz 4" descr="zdj 14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49363" y="2047875"/>
            <a:ext cx="66452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Symbol zastępczy zawartości 5"/>
          <p:cNvSpPr>
            <a:spLocks noGrp="1"/>
          </p:cNvSpPr>
          <p:nvPr>
            <p:ph idx="1"/>
          </p:nvPr>
        </p:nvSpPr>
        <p:spPr>
          <a:xfrm>
            <a:off x="371475" y="2608263"/>
            <a:ext cx="8401050" cy="16414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i="1" smtClean="0">
                <a:latin typeface="Constantia" pitchFamily="18" charset="0"/>
              </a:rPr>
              <a:t>W ramach instrumentu aktywizacji społecznej </a:t>
            </a:r>
            <a:br>
              <a:rPr lang="pl-PL" sz="2000" i="1" smtClean="0">
                <a:latin typeface="Constantia" pitchFamily="18" charset="0"/>
              </a:rPr>
            </a:br>
            <a:r>
              <a:rPr lang="pl-PL" sz="2000" i="1" smtClean="0">
                <a:latin typeface="Constantia" pitchFamily="18" charset="0"/>
              </a:rPr>
              <a:t>zorganizowano i sfinansowano usługi wsparcia i aktywizacji </a:t>
            </a:r>
            <a:br>
              <a:rPr lang="pl-PL" sz="2000" i="1" smtClean="0">
                <a:latin typeface="Constantia" pitchFamily="18" charset="0"/>
              </a:rPr>
            </a:br>
            <a:r>
              <a:rPr lang="pl-PL" sz="2000" i="1" smtClean="0">
                <a:latin typeface="Constantia" pitchFamily="18" charset="0"/>
              </a:rPr>
              <a:t>rodzin marginalizowanych – kosztów zatrudnienia asystenta rodziny. </a:t>
            </a:r>
          </a:p>
          <a:p>
            <a:pPr algn="ctr" eaLnBrk="1" hangingPunct="1">
              <a:buFont typeface="Arial" charset="0"/>
              <a:buNone/>
            </a:pPr>
            <a:r>
              <a:rPr lang="pl-PL" sz="2000" i="1" smtClean="0">
                <a:latin typeface="Constantia" pitchFamily="18" charset="0"/>
              </a:rPr>
              <a:t>Współpraca dwóch rodzin Beneficjentów Ostatecznych i asystenta rodziny.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143125"/>
            <a:ext cx="8229600" cy="257175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400" b="1" i="1" smtClean="0">
                <a:latin typeface="Constantia" pitchFamily="18" charset="0"/>
              </a:rPr>
              <a:t>INSTRUMENT    AKTYWIZACJI  ZDROWOTNEJ </a:t>
            </a:r>
          </a:p>
          <a:p>
            <a:pPr algn="ctr" eaLnBrk="1" hangingPunct="1">
              <a:buFont typeface="Arial" charset="0"/>
              <a:buNone/>
            </a:pPr>
            <a:r>
              <a:rPr lang="pl-PL" sz="2000" i="1" smtClean="0">
                <a:latin typeface="Constantia" pitchFamily="18" charset="0"/>
              </a:rPr>
              <a:t>skierowanie do programu psychoterapii </a:t>
            </a:r>
            <a:br>
              <a:rPr lang="pl-PL" sz="2000" i="1" smtClean="0">
                <a:latin typeface="Constantia" pitchFamily="18" charset="0"/>
              </a:rPr>
            </a:br>
            <a:r>
              <a:rPr lang="pl-PL" sz="2000" i="1" smtClean="0">
                <a:latin typeface="Constantia" pitchFamily="18" charset="0"/>
              </a:rPr>
              <a:t>w Ośrodku Lecznictwa Odwykowego.</a:t>
            </a:r>
          </a:p>
          <a:p>
            <a:pPr algn="ctr" eaLnBrk="1" hangingPunct="1">
              <a:buFont typeface="Arial" charset="0"/>
              <a:buNone/>
            </a:pPr>
            <a:endParaRPr lang="pl-PL" sz="2000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sz="2000" i="1" smtClean="0">
                <a:latin typeface="Constantia" pitchFamily="18" charset="0"/>
              </a:rPr>
              <a:t>2 mężczyzn zostało skierowanych na terapię leczenia uzależnienia od alkoholu.</a:t>
            </a:r>
          </a:p>
          <a:p>
            <a:pPr algn="ctr" eaLnBrk="1" hangingPunct="1">
              <a:buFont typeface="Arial" charset="0"/>
              <a:buNone/>
            </a:pPr>
            <a:r>
              <a:rPr lang="pl-PL" sz="2000" i="1" smtClean="0">
                <a:latin typeface="Constantia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Symbol zastępczy zawartości 5"/>
          <p:cNvSpPr>
            <a:spLocks noGrp="1"/>
          </p:cNvSpPr>
          <p:nvPr>
            <p:ph idx="1"/>
          </p:nvPr>
        </p:nvSpPr>
        <p:spPr>
          <a:xfrm>
            <a:off x="457200" y="2892425"/>
            <a:ext cx="8229600" cy="107315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b="1" i="1" smtClean="0">
                <a:latin typeface="Constantia" pitchFamily="18" charset="0"/>
              </a:rPr>
              <a:t>Wsparcie  dodatkowe w</a:t>
            </a:r>
            <a:br>
              <a:rPr lang="pl-PL" b="1" i="1" smtClean="0">
                <a:latin typeface="Constantia" pitchFamily="18" charset="0"/>
              </a:rPr>
            </a:br>
            <a:r>
              <a:rPr lang="pl-PL" b="1" i="1" smtClean="0">
                <a:latin typeface="Constantia" pitchFamily="18" charset="0"/>
              </a:rPr>
              <a:t> ramach zadania aktywna integracja.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Symbol zastępczy zawartości 5"/>
          <p:cNvSpPr>
            <a:spLocks noGrp="1"/>
          </p:cNvSpPr>
          <p:nvPr>
            <p:ph idx="1"/>
          </p:nvPr>
        </p:nvSpPr>
        <p:spPr>
          <a:xfrm>
            <a:off x="285750" y="1768475"/>
            <a:ext cx="8401050" cy="332105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dirty="0" smtClean="0">
                <a:latin typeface="Constantia" pitchFamily="18" charset="0"/>
              </a:rPr>
              <a:t>Dodatkowym wsparciem dla Beneficjentów Ostatecznych</a:t>
            </a:r>
          </a:p>
          <a:p>
            <a:pPr algn="ctr" eaLnBrk="1" hangingPunct="1">
              <a:buFont typeface="Arial" charset="0"/>
              <a:buNone/>
            </a:pPr>
            <a:r>
              <a:rPr lang="pl-PL" sz="2000" b="1" i="1" dirty="0" smtClean="0">
                <a:latin typeface="Constantia" pitchFamily="18" charset="0"/>
              </a:rPr>
              <a:t> oraz osób z ich otoczenia było:</a:t>
            </a:r>
          </a:p>
          <a:p>
            <a:pPr algn="ctr" eaLnBrk="1" hangingPunct="1">
              <a:buFont typeface="Arial" charset="0"/>
              <a:buNone/>
            </a:pPr>
            <a:endParaRPr lang="pl-PL" sz="2000" i="1" dirty="0" smtClean="0">
              <a:latin typeface="Constantia" pitchFamily="18" charset="0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pl-PL" sz="2000" i="1" dirty="0" smtClean="0">
                <a:latin typeface="Constantia" pitchFamily="18" charset="0"/>
              </a:rPr>
              <a:t>Poradnictwo specjalistyczne prawnika / adwokata , który dyżurował w biurze projektu raz w tygodniu w wymiarze </a:t>
            </a:r>
            <a:r>
              <a:rPr lang="pl-PL" sz="2000" i="1" dirty="0" smtClean="0">
                <a:latin typeface="Constantia" pitchFamily="18" charset="0"/>
              </a:rPr>
              <a:t>3 </a:t>
            </a:r>
            <a:r>
              <a:rPr lang="pl-PL" sz="2000" i="1" dirty="0" smtClean="0">
                <a:latin typeface="Constantia" pitchFamily="18" charset="0"/>
              </a:rPr>
              <a:t>godzin</a:t>
            </a:r>
            <a:r>
              <a:rPr lang="pl-PL" sz="2000" i="1" dirty="0" smtClean="0">
                <a:latin typeface="Constantia" pitchFamily="18" charset="0"/>
              </a:rPr>
              <a:t>,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l-PL" sz="2000" i="1" dirty="0" smtClean="0">
                <a:latin typeface="Constantia" pitchFamily="18" charset="0"/>
              </a:rPr>
              <a:t>Poradnictwo specjalistyczne psychologa , który dyżurował w Gminnym Ośrodku Sportu i Rekreacji w Bobowie,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l-PL" sz="2000" i="1" dirty="0" smtClean="0">
                <a:latin typeface="Constantia" pitchFamily="18" charset="0"/>
              </a:rPr>
              <a:t>Wsparcie w postaci zapewnienia opieki nad dziećmi Uczestników projektu na czas trwania kursów i szkoleń.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Symbol zastępczy zawartości 5"/>
          <p:cNvSpPr>
            <a:spLocks noGrp="1"/>
          </p:cNvSpPr>
          <p:nvPr>
            <p:ph idx="1"/>
          </p:nvPr>
        </p:nvSpPr>
        <p:spPr>
          <a:xfrm>
            <a:off x="285750" y="1892300"/>
            <a:ext cx="8401050" cy="30734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000" b="1" i="1" smtClean="0">
                <a:latin typeface="Constantia" pitchFamily="18" charset="0"/>
              </a:rPr>
              <a:t>Beneficjentom Ostatecznym na czas trwania kursów i szkoleń zapewniono:</a:t>
            </a:r>
          </a:p>
          <a:p>
            <a:pPr algn="ctr" eaLnBrk="1" hangingPunct="1">
              <a:buFont typeface="Arial" charset="0"/>
              <a:buNone/>
            </a:pPr>
            <a:endParaRPr lang="pl-PL" sz="2000" b="1" i="1" smtClean="0">
              <a:latin typeface="Constantia" pitchFamily="18" charset="0"/>
            </a:endParaRPr>
          </a:p>
          <a:p>
            <a:pPr eaLnBrk="1" hangingPunct="1"/>
            <a:r>
              <a:rPr lang="pl-PL" sz="2000" i="1" smtClean="0">
                <a:latin typeface="Constantia" pitchFamily="18" charset="0"/>
              </a:rPr>
              <a:t>Wyżywienie (catering kawowy i obiadowy)</a:t>
            </a:r>
          </a:p>
          <a:p>
            <a:pPr eaLnBrk="1" hangingPunct="1"/>
            <a:r>
              <a:rPr lang="pl-PL" sz="2000" i="1" smtClean="0">
                <a:latin typeface="Constantia" pitchFamily="18" charset="0"/>
              </a:rPr>
              <a:t>Zwrot kosztów dojazdu do i z miejsca zamieszkania,</a:t>
            </a:r>
          </a:p>
          <a:p>
            <a:pPr eaLnBrk="1" hangingPunct="1"/>
            <a:r>
              <a:rPr lang="pl-PL" sz="2000" i="1" smtClean="0">
                <a:latin typeface="Constantia" pitchFamily="18" charset="0"/>
              </a:rPr>
              <a:t>Ubezpieczenie od następstw nieszczęśliwych wypadków,</a:t>
            </a:r>
          </a:p>
          <a:p>
            <a:pPr eaLnBrk="1" hangingPunct="1"/>
            <a:r>
              <a:rPr lang="pl-PL" sz="2000" i="1" smtClean="0">
                <a:latin typeface="Constantia" pitchFamily="18" charset="0"/>
              </a:rPr>
              <a:t>Odzież ochronną na zajęciach praktycznych,</a:t>
            </a:r>
          </a:p>
          <a:p>
            <a:pPr eaLnBrk="1" hangingPunct="1"/>
            <a:r>
              <a:rPr lang="pl-PL" sz="2000" i="1" smtClean="0">
                <a:latin typeface="Constantia" pitchFamily="18" charset="0"/>
              </a:rPr>
              <a:t>Materiały szkoleniowe.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Symbol zastępczy zawartości 5"/>
          <p:cNvSpPr>
            <a:spLocks noGrp="1"/>
          </p:cNvSpPr>
          <p:nvPr>
            <p:ph idx="1"/>
          </p:nvPr>
        </p:nvSpPr>
        <p:spPr>
          <a:xfrm>
            <a:off x="285750" y="1643063"/>
            <a:ext cx="8401050" cy="385762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pl-PL" sz="2800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endParaRPr lang="pl-PL" sz="2800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endParaRPr lang="pl-PL" sz="2800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b="1" i="1" smtClean="0">
                <a:latin typeface="Constantia" pitchFamily="18" charset="0"/>
              </a:rPr>
              <a:t>WSPARCIE  DOCHODOWE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Symbol zastępczy zawartości 5"/>
          <p:cNvSpPr>
            <a:spLocks noGrp="1"/>
          </p:cNvSpPr>
          <p:nvPr>
            <p:ph idx="1"/>
          </p:nvPr>
        </p:nvSpPr>
        <p:spPr>
          <a:xfrm>
            <a:off x="371475" y="2608263"/>
            <a:ext cx="8401050" cy="16414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400" i="1" smtClean="0">
                <a:latin typeface="Constantia" pitchFamily="18" charset="0"/>
              </a:rPr>
              <a:t>Do 12 Uczestników projektu  została  skierowana pomoc </a:t>
            </a:r>
            <a:br>
              <a:rPr lang="pl-PL" sz="2400" i="1" smtClean="0">
                <a:latin typeface="Constantia" pitchFamily="18" charset="0"/>
              </a:rPr>
            </a:br>
            <a:r>
              <a:rPr lang="pl-PL" sz="2400" i="1" smtClean="0">
                <a:latin typeface="Constantia" pitchFamily="18" charset="0"/>
              </a:rPr>
              <a:t>w postaci zasiłków celowych ,</a:t>
            </a:r>
          </a:p>
          <a:p>
            <a:pPr algn="ctr" eaLnBrk="1" hangingPunct="1">
              <a:buFont typeface="Arial" charset="0"/>
              <a:buNone/>
            </a:pPr>
            <a:r>
              <a:rPr lang="pl-PL" sz="2400" i="1" smtClean="0">
                <a:latin typeface="Constantia" pitchFamily="18" charset="0"/>
              </a:rPr>
              <a:t> czego produktem było wypłacenie 24 zasiłków celowych</a:t>
            </a:r>
          </a:p>
          <a:p>
            <a:pPr algn="ctr" eaLnBrk="1" hangingPunct="1">
              <a:buFont typeface="Arial" charset="0"/>
              <a:buNone/>
            </a:pPr>
            <a:r>
              <a:rPr lang="pl-PL" sz="2400" i="1" smtClean="0">
                <a:latin typeface="Constantia" pitchFamily="18" charset="0"/>
              </a:rPr>
              <a:t>( każdy Beneficjent Ostateczny otrzymał po dwa zasiłki).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Symbol zastępczy zawartości 5"/>
          <p:cNvSpPr>
            <a:spLocks noGrp="1"/>
          </p:cNvSpPr>
          <p:nvPr>
            <p:ph idx="1"/>
          </p:nvPr>
        </p:nvSpPr>
        <p:spPr>
          <a:xfrm>
            <a:off x="285750" y="1928813"/>
            <a:ext cx="8401050" cy="2643187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pl-PL" sz="2800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endParaRPr lang="pl-PL" sz="2800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sz="2800" b="1" i="1" smtClean="0">
                <a:latin typeface="Constantia" pitchFamily="18" charset="0"/>
              </a:rPr>
              <a:t>Działania o charakterze </a:t>
            </a:r>
          </a:p>
          <a:p>
            <a:pPr algn="ctr" eaLnBrk="1" hangingPunct="1">
              <a:buFont typeface="Arial" charset="0"/>
              <a:buNone/>
            </a:pPr>
            <a:r>
              <a:rPr lang="pl-PL" sz="2800" b="1" i="1" smtClean="0">
                <a:latin typeface="Constantia" pitchFamily="18" charset="0"/>
              </a:rPr>
              <a:t>Środowiskowym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Symbol zastępczy zawartości 5"/>
          <p:cNvSpPr>
            <a:spLocks noGrp="1"/>
          </p:cNvSpPr>
          <p:nvPr>
            <p:ph idx="1"/>
          </p:nvPr>
        </p:nvSpPr>
        <p:spPr>
          <a:xfrm>
            <a:off x="428625" y="1857375"/>
            <a:ext cx="8258175" cy="3357563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pl-PL" sz="2800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endParaRPr lang="pl-PL" sz="2800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sz="2800" i="1" smtClean="0">
                <a:latin typeface="Constantia" pitchFamily="18" charset="0"/>
              </a:rPr>
              <a:t>W ramach działań o charakterze środowiskowym zorganizowano dwa wyjazdowe spotkania integracyjno – edukacyjne:</a:t>
            </a:r>
          </a:p>
          <a:p>
            <a:pPr algn="ctr" eaLnBrk="1" hangingPunct="1">
              <a:buFont typeface="Arial" charset="0"/>
              <a:buNone/>
            </a:pPr>
            <a:endParaRPr lang="pl-PL" sz="2800" i="1" smtClean="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pl-PL" smtClean="0"/>
          </a:p>
          <a:p>
            <a:pPr eaLnBrk="1" hangingPunct="1">
              <a:buFont typeface="Arial" charset="0"/>
              <a:buNone/>
            </a:pPr>
            <a:endParaRPr lang="pl-PL" smtClean="0"/>
          </a:p>
          <a:p>
            <a:pPr algn="ctr" eaLnBrk="1" hangingPunct="1">
              <a:buFont typeface="Arial" charset="0"/>
              <a:buNone/>
            </a:pPr>
            <a:r>
              <a:rPr lang="pl-PL" sz="4000" b="1" i="1" smtClean="0">
                <a:latin typeface="Constantia" pitchFamily="18" charset="0"/>
              </a:rPr>
              <a:t>Czas realizacji projektu</a:t>
            </a:r>
          </a:p>
          <a:p>
            <a:pPr algn="ctr" eaLnBrk="1" hangingPunct="1">
              <a:buFont typeface="Arial" charset="0"/>
              <a:buNone/>
            </a:pPr>
            <a:r>
              <a:rPr lang="pl-PL" sz="4000" b="1" i="1" smtClean="0">
                <a:latin typeface="Constantia" pitchFamily="18" charset="0"/>
              </a:rPr>
              <a:t>Styczeń- Grudzień </a:t>
            </a:r>
            <a:r>
              <a:rPr lang="pl-PL" sz="4000" b="1" i="1" smtClean="0"/>
              <a:t>2012</a:t>
            </a:r>
            <a:r>
              <a:rPr lang="pl-PL" sz="4000" b="1" i="1" smtClean="0">
                <a:latin typeface="Constantia" pitchFamily="18" charset="0"/>
              </a:rPr>
              <a:t> rok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Symbol zastępczy zawartości 5"/>
          <p:cNvSpPr>
            <a:spLocks noGrp="1"/>
          </p:cNvSpPr>
          <p:nvPr>
            <p:ph idx="1"/>
          </p:nvPr>
        </p:nvSpPr>
        <p:spPr>
          <a:xfrm>
            <a:off x="371475" y="2143125"/>
            <a:ext cx="8401050" cy="257175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800" i="1" smtClean="0"/>
              <a:t>28</a:t>
            </a:r>
            <a:r>
              <a:rPr lang="pl-PL" sz="2800" i="1" smtClean="0">
                <a:latin typeface="Constantia" pitchFamily="18" charset="0"/>
              </a:rPr>
              <a:t> czerwca </a:t>
            </a:r>
            <a:r>
              <a:rPr lang="pl-PL" sz="2800" i="1" smtClean="0"/>
              <a:t>2012</a:t>
            </a:r>
            <a:r>
              <a:rPr lang="pl-PL" sz="2800" i="1" smtClean="0">
                <a:latin typeface="Constantia" pitchFamily="18" charset="0"/>
              </a:rPr>
              <a:t> roku odbył się </a:t>
            </a:r>
            <a:br>
              <a:rPr lang="pl-PL" sz="2800" i="1" smtClean="0">
                <a:latin typeface="Constantia" pitchFamily="18" charset="0"/>
              </a:rPr>
            </a:br>
            <a:r>
              <a:rPr lang="pl-PL" sz="2800" b="1" i="1" smtClean="0">
                <a:latin typeface="Constantia" pitchFamily="18" charset="0"/>
              </a:rPr>
              <a:t>wyjazd do wsi tematycznej Dobry Brat </a:t>
            </a:r>
            <a:r>
              <a:rPr lang="pl-PL" sz="2800" i="1" smtClean="0">
                <a:latin typeface="Constantia" pitchFamily="18" charset="0"/>
              </a:rPr>
              <a:t>.</a:t>
            </a:r>
          </a:p>
          <a:p>
            <a:pPr algn="ctr" eaLnBrk="1" hangingPunct="1">
              <a:buFont typeface="Arial" charset="0"/>
              <a:buNone/>
            </a:pPr>
            <a:endParaRPr lang="pl-PL" sz="2800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sz="2800" i="1" smtClean="0">
                <a:latin typeface="Constantia" pitchFamily="18" charset="0"/>
              </a:rPr>
              <a:t>Celem warsztatów o tematyce kreowania  właściwej postawy wobec siebie , innych ludzi i świata</a:t>
            </a:r>
            <a:r>
              <a:rPr lang="pl-PL" sz="2400" i="1" smtClean="0">
                <a:latin typeface="Constantia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Obraz 4" descr="zdj 15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38" y="1285875"/>
            <a:ext cx="671988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Symbol zastępczy zawartości 3" descr="zdj 15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214438" y="1285875"/>
            <a:ext cx="6719887" cy="5040313"/>
          </a:xfrm>
        </p:spPr>
      </p:pic>
      <p:pic>
        <p:nvPicPr>
          <p:cNvPr id="5" name="Symbol zastępczy zawartości 3" descr="zdj 15b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4438" y="1285875"/>
            <a:ext cx="671988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4" descr="zdj 15c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4438" y="1285875"/>
            <a:ext cx="671988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ymbol zastępczy zawartości 3" descr="zdj 15d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4438" y="1285875"/>
            <a:ext cx="671988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4" descr="zdj 15e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14438" y="1285875"/>
            <a:ext cx="671988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ymbol zastępczy zawartości 3" descr="zdj 15f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14438" y="1285875"/>
            <a:ext cx="671988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Obraz 4" descr="zdj 15g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14438" y="1143000"/>
            <a:ext cx="671988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Symbol zastępczy zawartości 3" descr="zdj 15h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14438" y="1143000"/>
            <a:ext cx="671988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Obraz 4" descr="zdj 15i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14438" y="1214438"/>
            <a:ext cx="6719887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Symbol zastępczy zawartości 3" descr="zdj 15j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14438" y="1285875"/>
            <a:ext cx="67183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Obraz 4" descr="zdj 15k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214438" y="1285875"/>
            <a:ext cx="671988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Symbol zastępczy zawartości 3" descr="zdj 15l.JP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214438" y="1285875"/>
            <a:ext cx="67183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Obraz 4" descr="zdj 15m.JP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214438" y="1143000"/>
            <a:ext cx="671988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Symbol zastępczy zawartości 5"/>
          <p:cNvSpPr>
            <a:spLocks noGrp="1"/>
          </p:cNvSpPr>
          <p:nvPr>
            <p:ph idx="1"/>
          </p:nvPr>
        </p:nvSpPr>
        <p:spPr>
          <a:xfrm>
            <a:off x="371475" y="2214563"/>
            <a:ext cx="8401050" cy="24288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800" i="1" smtClean="0"/>
              <a:t>28</a:t>
            </a:r>
            <a:r>
              <a:rPr lang="pl-PL" sz="2800" i="1" smtClean="0">
                <a:latin typeface="Constantia" pitchFamily="18" charset="0"/>
              </a:rPr>
              <a:t> września </a:t>
            </a:r>
            <a:r>
              <a:rPr lang="pl-PL" sz="2800" i="1" smtClean="0"/>
              <a:t>2012 </a:t>
            </a:r>
            <a:r>
              <a:rPr lang="pl-PL" sz="2800" i="1" smtClean="0">
                <a:latin typeface="Constantia" pitchFamily="18" charset="0"/>
              </a:rPr>
              <a:t>roku odbył się </a:t>
            </a:r>
            <a:br>
              <a:rPr lang="pl-PL" sz="2800" i="1" smtClean="0">
                <a:latin typeface="Constantia" pitchFamily="18" charset="0"/>
              </a:rPr>
            </a:br>
            <a:r>
              <a:rPr lang="pl-PL" sz="2800" b="1" i="1" smtClean="0">
                <a:latin typeface="Constantia" pitchFamily="18" charset="0"/>
              </a:rPr>
              <a:t>wyjazd do wsi tematycznej </a:t>
            </a:r>
            <a:br>
              <a:rPr lang="pl-PL" sz="2800" b="1" i="1" smtClean="0">
                <a:latin typeface="Constantia" pitchFamily="18" charset="0"/>
              </a:rPr>
            </a:br>
            <a:r>
              <a:rPr lang="pl-PL" sz="2800" b="1" i="1" smtClean="0">
                <a:latin typeface="Constantia" pitchFamily="18" charset="0"/>
              </a:rPr>
              <a:t>Jania Góra – Wioska Chlebowa</a:t>
            </a:r>
          </a:p>
          <a:p>
            <a:pPr algn="ctr" eaLnBrk="1" hangingPunct="1">
              <a:buFont typeface="Arial" charset="0"/>
              <a:buNone/>
            </a:pPr>
            <a:endParaRPr lang="pl-PL" sz="2800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sz="2800" i="1" smtClean="0">
                <a:latin typeface="Constantia" pitchFamily="18" charset="0"/>
              </a:rPr>
              <a:t>Celem warsztatów była tematyka rodzinna.</a:t>
            </a:r>
          </a:p>
          <a:p>
            <a:pPr algn="ctr" eaLnBrk="1" hangingPunct="1">
              <a:buFont typeface="Arial" charset="0"/>
              <a:buNone/>
            </a:pPr>
            <a:endParaRPr lang="pl-PL" sz="2800" i="1" smtClean="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Symbol zastępczy zawartości 3" descr="zdj 16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211263" y="1285875"/>
            <a:ext cx="6721475" cy="5040313"/>
          </a:xfrm>
        </p:spPr>
      </p:pic>
      <p:pic>
        <p:nvPicPr>
          <p:cNvPr id="72708" name="Obraz 4" descr="zdj 16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1285860"/>
            <a:ext cx="671988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ymbol zastępczy zawartości 3" descr="zdj 16b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4414" y="1285860"/>
            <a:ext cx="671988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4" descr="zdj 16c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4414" y="1285860"/>
            <a:ext cx="671988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ymbol zastępczy zawartości 3" descr="zdj 16d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4414" y="1285860"/>
            <a:ext cx="67183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4" descr="zdj 16e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14414" y="1285860"/>
            <a:ext cx="6721475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ymbol zastępczy zawartości 3" descr="zdj 16f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14414" y="1285860"/>
            <a:ext cx="671988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4" descr="zdj 16g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14414" y="1285860"/>
            <a:ext cx="671988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Symbol zastępczy zawartości 3" descr="zdj 16h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14414" y="1285860"/>
            <a:ext cx="671988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4" descr="zdj 16i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14414" y="1285860"/>
            <a:ext cx="671988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Symbol zastępczy zawartości 4" descr="zdj 16j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14414" y="1285860"/>
            <a:ext cx="671988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az 5" descr="zdj 16k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214414" y="1285860"/>
            <a:ext cx="6721475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Symbol zastępczy zawartości 3" descr="zdj 16l.JP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214414" y="1285860"/>
            <a:ext cx="671988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az 4" descr="zdj 16m.JP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214414" y="1285860"/>
            <a:ext cx="6721475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Obraz 4" descr="zdj 16o.JP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214414" y="1285860"/>
            <a:ext cx="671988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Symbol zastępczy zawartości 3" descr="zdj 16p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214414" y="1285860"/>
            <a:ext cx="671988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Obraz 4" descr="zdj 16r.JPG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214414" y="1285860"/>
            <a:ext cx="671988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Symbol zastępczy zawartości 3" descr="zdj 16s.JPG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214414" y="1285860"/>
            <a:ext cx="67183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Obraz 4" descr="zdj 16t.JPG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212057" y="1285860"/>
            <a:ext cx="671988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Symbol zastępczy zawartości 3" descr="zdj 16u.JPG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212057" y="1285860"/>
            <a:ext cx="671988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Obraz 4" descr="zdj 16w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212057" y="1285860"/>
            <a:ext cx="671988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Symbol zastępczy zawartości 3" descr="zdj 16x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212850" y="1285860"/>
            <a:ext cx="67183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Obraz 4" descr="zdj 16y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212057" y="1285860"/>
            <a:ext cx="671988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Symbol zastępczy zawartości 5"/>
          <p:cNvSpPr>
            <a:spLocks noGrp="1"/>
          </p:cNvSpPr>
          <p:nvPr>
            <p:ph idx="1"/>
          </p:nvPr>
        </p:nvSpPr>
        <p:spPr>
          <a:xfrm>
            <a:off x="371475" y="3106738"/>
            <a:ext cx="8401050" cy="64452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3600" b="1" i="1" smtClean="0">
                <a:latin typeface="Constantia" pitchFamily="18" charset="0"/>
              </a:rPr>
              <a:t>PODSUMOWANIE</a:t>
            </a:r>
          </a:p>
          <a:p>
            <a:pPr algn="ctr" eaLnBrk="1" hangingPunct="1">
              <a:buFont typeface="Arial" charset="0"/>
              <a:buNone/>
            </a:pPr>
            <a:endParaRPr lang="pl-PL" sz="2800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endParaRPr lang="pl-PL" sz="2800" i="1" smtClean="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Symbol zastępczy zawartości 5"/>
          <p:cNvSpPr>
            <a:spLocks noGrp="1"/>
          </p:cNvSpPr>
          <p:nvPr>
            <p:ph idx="1"/>
          </p:nvPr>
        </p:nvSpPr>
        <p:spPr>
          <a:xfrm>
            <a:off x="371475" y="2822575"/>
            <a:ext cx="8401050" cy="121285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3600" b="1" i="1" smtClean="0">
                <a:latin typeface="Constantia" pitchFamily="18" charset="0"/>
              </a:rPr>
              <a:t>Plusy realizacji projektu </a:t>
            </a:r>
          </a:p>
          <a:p>
            <a:pPr algn="ctr" eaLnBrk="1" hangingPunct="1">
              <a:buFont typeface="Arial" charset="0"/>
              <a:buNone/>
            </a:pPr>
            <a:r>
              <a:rPr lang="pl-PL" sz="3600" b="1" i="1" smtClean="0">
                <a:latin typeface="Constantia" pitchFamily="18" charset="0"/>
              </a:rPr>
              <a:t> „Sięgnijmy po szansę”</a:t>
            </a:r>
          </a:p>
        </p:txBody>
      </p:sp>
      <p:sp>
        <p:nvSpPr>
          <p:cNvPr id="5" name="Symbol zastępczy zawartości 5"/>
          <p:cNvSpPr txBox="1">
            <a:spLocks/>
          </p:cNvSpPr>
          <p:nvPr/>
        </p:nvSpPr>
        <p:spPr bwMode="auto">
          <a:xfrm>
            <a:off x="285750" y="928688"/>
            <a:ext cx="8401050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charset="0"/>
              <a:buChar char="•"/>
            </a:pPr>
            <a:r>
              <a:rPr lang="pl-PL" sz="2400" i="1">
                <a:latin typeface="Constantia" pitchFamily="18" charset="0"/>
              </a:rPr>
              <a:t>Zatrudnienie pracowników do realizacji  projektu  : pracownik socjalny , koordynator projektu.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Char char="•"/>
            </a:pPr>
            <a:endParaRPr lang="pl-PL" sz="2400" i="1">
              <a:latin typeface="Constantia" pitchFamily="18" charset="0"/>
            </a:endParaRPr>
          </a:p>
          <a:p>
            <a:pPr marL="342900" indent="-342900" algn="ctr">
              <a:spcBef>
                <a:spcPct val="20000"/>
              </a:spcBef>
              <a:buFont typeface="Arial" charset="0"/>
              <a:buChar char="•"/>
            </a:pPr>
            <a:r>
              <a:rPr lang="pl-PL" sz="2400" i="1">
                <a:latin typeface="Constantia" pitchFamily="18" charset="0"/>
              </a:rPr>
              <a:t>Dodatkowe obowiązki wykonują pracownicy GOPS: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r>
              <a:rPr lang="pl-PL" sz="2400" i="1">
                <a:latin typeface="Constantia" pitchFamily="18" charset="0"/>
              </a:rPr>
              <a:t>Kierownik GOPS , pracownik socjalny , księgowa.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endParaRPr lang="pl-PL" sz="2400" i="1">
              <a:latin typeface="Constantia" pitchFamily="18" charset="0"/>
            </a:endParaRPr>
          </a:p>
          <a:p>
            <a:pPr marL="342900" indent="-342900" algn="ctr">
              <a:spcBef>
                <a:spcPct val="20000"/>
              </a:spcBef>
              <a:buFont typeface="Arial" charset="0"/>
              <a:buChar char="•"/>
            </a:pPr>
            <a:r>
              <a:rPr lang="pl-PL" sz="2400" i="1">
                <a:latin typeface="Constantia" pitchFamily="18" charset="0"/>
              </a:rPr>
              <a:t>W ramach aktywnej integracji zatrudniono na umowy cywilno- prawne: asystenta rodziny , prawnika/adwokata , psychologa ,opiekunki dziecięce.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Char char="•"/>
            </a:pPr>
            <a:endParaRPr lang="pl-PL" sz="2400" i="1">
              <a:latin typeface="Constantia" pitchFamily="18" charset="0"/>
            </a:endParaRPr>
          </a:p>
          <a:p>
            <a:pPr marL="342900" indent="-342900" algn="ctr">
              <a:spcBef>
                <a:spcPct val="20000"/>
              </a:spcBef>
              <a:buFont typeface="Arial" charset="0"/>
              <a:buChar char="•"/>
            </a:pPr>
            <a:r>
              <a:rPr lang="pl-PL" sz="2400" i="1">
                <a:latin typeface="Constantia" pitchFamily="18" charset="0"/>
              </a:rPr>
              <a:t>W ramach zarządzania projektem zatrudniono informatyka  do obsługi informatycznej projektu , została utworzona strona internetowa</a:t>
            </a:r>
            <a:r>
              <a:rPr lang="pl-PL" sz="2800" i="1">
                <a:latin typeface="Constantia" pitchFamily="18" charset="0"/>
              </a:rPr>
              <a:t>.</a:t>
            </a:r>
          </a:p>
        </p:txBody>
      </p:sp>
      <p:sp>
        <p:nvSpPr>
          <p:cNvPr id="6" name="Symbol zastępczy zawartości 5"/>
          <p:cNvSpPr txBox="1">
            <a:spLocks/>
          </p:cNvSpPr>
          <p:nvPr/>
        </p:nvSpPr>
        <p:spPr bwMode="auto">
          <a:xfrm>
            <a:off x="285750" y="1249363"/>
            <a:ext cx="857250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charset="0"/>
              <a:buChar char="•"/>
            </a:pPr>
            <a:r>
              <a:rPr lang="pl-PL" sz="2400" i="1">
                <a:latin typeface="Constantia" pitchFamily="18" charset="0"/>
              </a:rPr>
              <a:t>Wyremontowano pomieszczenie biurowe na biuro projektu . Dzięki temu GOKSiR otrzymuje 300,00 zł miesięcznie za wynajem pomieszczenia . W GOKSiR odbywają się również szkolenia i kursy dzięki czemu z wynajmu zostają uzyskane dodatkowe fundusze.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Char char="•"/>
            </a:pPr>
            <a:endParaRPr lang="pl-PL" sz="2400" i="1">
              <a:latin typeface="Constantia" pitchFamily="18" charset="0"/>
            </a:endParaRPr>
          </a:p>
          <a:p>
            <a:pPr marL="342900" indent="-342900" algn="ctr">
              <a:spcBef>
                <a:spcPct val="20000"/>
              </a:spcBef>
              <a:buFont typeface="Arial" charset="0"/>
              <a:buChar char="•"/>
            </a:pPr>
            <a:r>
              <a:rPr lang="pl-PL" sz="2400" i="1">
                <a:latin typeface="Constantia" pitchFamily="18" charset="0"/>
              </a:rPr>
              <a:t>Ukończone kursy przynoszą efekty – jeden mężczyzna został zatrudniony na umowę o prace w czasie udziału w projekcie , jedna kobieta została zatrudniona na umowę zastępstwo po ukończeniu kursu, jedna kobieta w miejscu odbywania praktyk pracuje dorywczo.</a:t>
            </a:r>
          </a:p>
        </p:txBody>
      </p:sp>
      <p:sp>
        <p:nvSpPr>
          <p:cNvPr id="7" name="Symbol zastępczy zawartości 5"/>
          <p:cNvSpPr txBox="1">
            <a:spLocks/>
          </p:cNvSpPr>
          <p:nvPr/>
        </p:nvSpPr>
        <p:spPr bwMode="auto">
          <a:xfrm>
            <a:off x="371475" y="1500188"/>
            <a:ext cx="840105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charset="0"/>
              <a:buChar char="•"/>
            </a:pPr>
            <a:r>
              <a:rPr lang="pl-PL" sz="2400" i="1">
                <a:latin typeface="Constantia" pitchFamily="18" charset="0"/>
              </a:rPr>
              <a:t>Zajęcia praktyczne wspierają miejscowych przedsiębiorców – Uczestnicy projektu odbywają praktyki w  sklepach i zakładach na  terenie całej gminy.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endParaRPr lang="pl-PL" sz="2400" i="1">
              <a:latin typeface="Constantia" pitchFamily="18" charset="0"/>
            </a:endParaRPr>
          </a:p>
          <a:p>
            <a:pPr marL="342900" indent="-342900" algn="ctr">
              <a:spcBef>
                <a:spcPct val="20000"/>
              </a:spcBef>
              <a:buFont typeface="Arial" charset="0"/>
              <a:buChar char="•"/>
            </a:pPr>
            <a:r>
              <a:rPr lang="pl-PL" sz="2400" i="1">
                <a:latin typeface="Constantia" pitchFamily="18" charset="0"/>
              </a:rPr>
              <a:t>Dzięki aktywizacji społecznej Uczestnicy sami podejmują działania integracyjne czego dowodem jest zorganizowanie przez Beneficjentkę Panią Cecylię Sprengel , (główną organizatorkę)dnia 3 listopada 2012 roku ogniska nad jeziorem w Grabowie.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endParaRPr lang="pl-PL" sz="2800" i="1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Symbol zastępczy zawartości 3" descr="zdj 17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212850" y="1214438"/>
            <a:ext cx="6718300" cy="5040312"/>
          </a:xfrm>
        </p:spPr>
      </p:pic>
      <p:pic>
        <p:nvPicPr>
          <p:cNvPr id="89092" name="Obraz 4" descr="zdj 17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38" y="1214438"/>
            <a:ext cx="6719887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ymbol zastępczy zawartości 3" descr="zdj 17b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4438" y="1214438"/>
            <a:ext cx="6719887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4" descr="zdj 17c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4438" y="1214438"/>
            <a:ext cx="672147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Symbol zastępczy zawartości 5"/>
          <p:cNvSpPr>
            <a:spLocks noGrp="1"/>
          </p:cNvSpPr>
          <p:nvPr>
            <p:ph idx="1"/>
          </p:nvPr>
        </p:nvSpPr>
        <p:spPr>
          <a:xfrm>
            <a:off x="371475" y="3108325"/>
            <a:ext cx="8401050" cy="64135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4000" b="1" i="1" dirty="0" smtClean="0">
                <a:latin typeface="Constantia" pitchFamily="18" charset="0"/>
              </a:rPr>
              <a:t>Współpraca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Symbol zastępczy zawartości 5"/>
          <p:cNvSpPr>
            <a:spLocks noGrp="1"/>
          </p:cNvSpPr>
          <p:nvPr>
            <p:ph idx="1"/>
          </p:nvPr>
        </p:nvSpPr>
        <p:spPr>
          <a:xfrm>
            <a:off x="285750" y="928688"/>
            <a:ext cx="8401050" cy="714375"/>
          </a:xfrm>
        </p:spPr>
        <p:txBody>
          <a:bodyPr/>
          <a:lstStyle/>
          <a:p>
            <a:pPr algn="ctr" eaLnBrk="1" hangingPunct="1">
              <a:buFont typeface="Arial" charset="0"/>
              <a:buNone/>
              <a:defRPr/>
            </a:pPr>
            <a:r>
              <a:rPr lang="pl-PL" sz="2400" b="1" i="1" dirty="0" smtClean="0">
                <a:latin typeface="Constantia" pitchFamily="18" charset="0"/>
              </a:rPr>
              <a:t>W realizacji osiągnięcia celów  brali udział:</a:t>
            </a:r>
          </a:p>
          <a:p>
            <a:pPr marL="514350" indent="-514350" algn="ctr" eaLnBrk="1" hangingPunct="1">
              <a:buFont typeface="+mj-lt"/>
              <a:buAutoNum type="arabicPeriod"/>
              <a:defRPr/>
            </a:pPr>
            <a:endParaRPr lang="pl-PL" sz="2800" i="1" dirty="0" smtClean="0">
              <a:latin typeface="Constantia" pitchFamily="18" charset="0"/>
            </a:endParaRPr>
          </a:p>
        </p:txBody>
      </p:sp>
      <p:sp>
        <p:nvSpPr>
          <p:cNvPr id="4" name="Symbol zastępczy zawartości 5"/>
          <p:cNvSpPr txBox="1">
            <a:spLocks/>
          </p:cNvSpPr>
          <p:nvPr/>
        </p:nvSpPr>
        <p:spPr bwMode="auto">
          <a:xfrm>
            <a:off x="371475" y="2500313"/>
            <a:ext cx="84010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ctr">
              <a:spcBef>
                <a:spcPct val="20000"/>
              </a:spcBef>
            </a:pPr>
            <a:r>
              <a:rPr lang="pl-PL" sz="2800" i="1">
                <a:latin typeface="Constantia" pitchFamily="18" charset="0"/>
              </a:rPr>
              <a:t>Powiatowy Urząd Pracy w Starogardzie Gdańskim – związani porozumieniem</a:t>
            </a:r>
          </a:p>
          <a:p>
            <a:pPr marL="514350" indent="-514350" algn="ctr">
              <a:spcBef>
                <a:spcPct val="20000"/>
              </a:spcBef>
              <a:buFont typeface="Calibri" pitchFamily="34" charset="0"/>
              <a:buAutoNum type="arabicPeriod"/>
            </a:pPr>
            <a:endParaRPr lang="pl-PL" sz="2800" i="1">
              <a:latin typeface="Constantia" pitchFamily="18" charset="0"/>
            </a:endParaRPr>
          </a:p>
        </p:txBody>
      </p:sp>
      <p:sp>
        <p:nvSpPr>
          <p:cNvPr id="5" name="Symbol zastępczy zawartości 5"/>
          <p:cNvSpPr txBox="1">
            <a:spLocks/>
          </p:cNvSpPr>
          <p:nvPr/>
        </p:nvSpPr>
        <p:spPr bwMode="auto">
          <a:xfrm>
            <a:off x="500063" y="2500313"/>
            <a:ext cx="84010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ctr"/>
            <a:r>
              <a:rPr lang="pl-PL" sz="2800" i="1">
                <a:latin typeface="Constantia" pitchFamily="18" charset="0"/>
              </a:rPr>
              <a:t>Advise</a:t>
            </a:r>
            <a:r>
              <a:rPr lang="pl-PL" sz="2800" i="1"/>
              <a:t>&amp;</a:t>
            </a:r>
            <a:r>
              <a:rPr lang="pl-PL" sz="2800" i="1">
                <a:latin typeface="Constantia" pitchFamily="18" charset="0"/>
              </a:rPr>
              <a:t>Win Polska  Ignacy Chyla z Bielska – Białej – wykonawca kursów zawodowych</a:t>
            </a:r>
          </a:p>
        </p:txBody>
      </p:sp>
      <p:sp>
        <p:nvSpPr>
          <p:cNvPr id="6" name="Symbol zastępczy zawartości 5"/>
          <p:cNvSpPr txBox="1">
            <a:spLocks/>
          </p:cNvSpPr>
          <p:nvPr/>
        </p:nvSpPr>
        <p:spPr bwMode="auto">
          <a:xfrm>
            <a:off x="371475" y="2500313"/>
            <a:ext cx="84010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ctr"/>
            <a:r>
              <a:rPr lang="pl-PL" sz="2800" i="1">
                <a:latin typeface="Constantia" pitchFamily="18" charset="0"/>
              </a:rPr>
              <a:t>Wielkopolska Akademia Nauki i  Rozwoju , Jakub Michałowski z Poznania –wykonawca  szkoleń  i warsztatów</a:t>
            </a:r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 bwMode="auto">
          <a:xfrm>
            <a:off x="371475" y="2500313"/>
            <a:ext cx="84010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ctr"/>
            <a:r>
              <a:rPr lang="pl-PL" sz="2800" i="1">
                <a:latin typeface="Constantia" pitchFamily="18" charset="0"/>
              </a:rPr>
              <a:t>Zakład Doskonalenia Zawodowego w Gdańsku , OKZ nr 6 w Starogardzie Gdańskim – wykonawca wyjazdów w ramach dzialań o charakterze środowiskowym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Symbol zastępczy zawartości 5"/>
          <p:cNvSpPr>
            <a:spLocks noGrp="1"/>
          </p:cNvSpPr>
          <p:nvPr>
            <p:ph idx="1"/>
          </p:nvPr>
        </p:nvSpPr>
        <p:spPr>
          <a:xfrm>
            <a:off x="285750" y="928688"/>
            <a:ext cx="8401050" cy="714375"/>
          </a:xfrm>
        </p:spPr>
        <p:txBody>
          <a:bodyPr/>
          <a:lstStyle/>
          <a:p>
            <a:pPr algn="ctr" eaLnBrk="1" hangingPunct="1">
              <a:buFont typeface="Arial" charset="0"/>
              <a:buNone/>
              <a:defRPr/>
            </a:pPr>
            <a:r>
              <a:rPr lang="pl-PL" sz="2400" b="1" i="1" dirty="0" smtClean="0">
                <a:latin typeface="Constantia" pitchFamily="18" charset="0"/>
              </a:rPr>
              <a:t>a także:</a:t>
            </a:r>
          </a:p>
          <a:p>
            <a:pPr marL="514350" indent="-514350" algn="ctr" eaLnBrk="1" hangingPunct="1">
              <a:buFont typeface="+mj-lt"/>
              <a:buAutoNum type="arabicPeriod"/>
              <a:defRPr/>
            </a:pPr>
            <a:endParaRPr lang="pl-PL" sz="2800" i="1" dirty="0" smtClean="0">
              <a:latin typeface="Constantia" pitchFamily="18" charset="0"/>
            </a:endParaRPr>
          </a:p>
        </p:txBody>
      </p:sp>
      <p:sp>
        <p:nvSpPr>
          <p:cNvPr id="10" name="Symbol zastępczy zawartości 5"/>
          <p:cNvSpPr txBox="1">
            <a:spLocks/>
          </p:cNvSpPr>
          <p:nvPr/>
        </p:nvSpPr>
        <p:spPr bwMode="auto">
          <a:xfrm>
            <a:off x="371475" y="1785938"/>
            <a:ext cx="84010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ctr">
              <a:spcBef>
                <a:spcPct val="20000"/>
              </a:spcBef>
            </a:pPr>
            <a:r>
              <a:rPr lang="pl-PL" sz="2800" i="1" dirty="0" smtClean="0">
                <a:latin typeface="Constantia" pitchFamily="18" charset="0"/>
              </a:rPr>
              <a:t>Pani </a:t>
            </a:r>
            <a:r>
              <a:rPr lang="pl-PL" sz="2800" i="1" dirty="0">
                <a:latin typeface="Constantia" pitchFamily="18" charset="0"/>
              </a:rPr>
              <a:t>Ewa Chodorowska – prawnik/adwokat</a:t>
            </a:r>
          </a:p>
          <a:p>
            <a:pPr marL="514350" indent="-514350" algn="ctr">
              <a:spcBef>
                <a:spcPct val="20000"/>
              </a:spcBef>
            </a:pPr>
            <a:r>
              <a:rPr lang="pl-PL" sz="2800" i="1">
                <a:latin typeface="Constantia" pitchFamily="18" charset="0"/>
              </a:rPr>
              <a:t>Pani </a:t>
            </a:r>
            <a:r>
              <a:rPr lang="pl-PL" sz="2800" i="1" smtClean="0">
                <a:latin typeface="Constantia" pitchFamily="18" charset="0"/>
              </a:rPr>
              <a:t>Celina </a:t>
            </a:r>
            <a:r>
              <a:rPr lang="pl-PL" sz="2800" i="1" dirty="0" err="1">
                <a:latin typeface="Constantia" pitchFamily="18" charset="0"/>
              </a:rPr>
              <a:t>Nabakowska</a:t>
            </a:r>
            <a:r>
              <a:rPr lang="pl-PL" sz="2800" i="1" dirty="0">
                <a:latin typeface="Constantia" pitchFamily="18" charset="0"/>
              </a:rPr>
              <a:t> – asystent rodziny</a:t>
            </a:r>
          </a:p>
          <a:p>
            <a:pPr marL="514350" indent="-514350" algn="ctr">
              <a:spcBef>
                <a:spcPct val="20000"/>
              </a:spcBef>
            </a:pPr>
            <a:r>
              <a:rPr lang="pl-PL" sz="2800" i="1" dirty="0">
                <a:latin typeface="Constantia" pitchFamily="18" charset="0"/>
              </a:rPr>
              <a:t>Pani </a:t>
            </a:r>
            <a:r>
              <a:rPr lang="pl-PL" sz="2800" i="1" dirty="0" smtClean="0">
                <a:latin typeface="Constantia" pitchFamily="18" charset="0"/>
              </a:rPr>
              <a:t>Miłosława </a:t>
            </a:r>
            <a:r>
              <a:rPr lang="pl-PL" sz="2800" i="1" dirty="0">
                <a:latin typeface="Constantia" pitchFamily="18" charset="0"/>
              </a:rPr>
              <a:t>Pelplińska - psycholog </a:t>
            </a:r>
          </a:p>
          <a:p>
            <a:pPr marL="514350" indent="-514350" algn="ctr">
              <a:spcBef>
                <a:spcPct val="20000"/>
              </a:spcBef>
            </a:pPr>
            <a:r>
              <a:rPr lang="pl-PL" sz="2800" i="1" dirty="0">
                <a:latin typeface="Constantia" pitchFamily="18" charset="0"/>
              </a:rPr>
              <a:t>Pani Renata Sikora – opiekunka do dzieci</a:t>
            </a:r>
          </a:p>
          <a:p>
            <a:pPr marL="514350" indent="-514350" algn="ctr">
              <a:spcBef>
                <a:spcPct val="20000"/>
              </a:spcBef>
            </a:pPr>
            <a:r>
              <a:rPr lang="pl-PL" sz="2800" i="1" dirty="0">
                <a:latin typeface="Constantia" pitchFamily="18" charset="0"/>
              </a:rPr>
              <a:t>Pani Mirosława </a:t>
            </a:r>
            <a:r>
              <a:rPr lang="pl-PL" sz="2800" i="1" dirty="0" err="1">
                <a:latin typeface="Constantia" pitchFamily="18" charset="0"/>
              </a:rPr>
              <a:t>Szarkowska</a:t>
            </a:r>
            <a:r>
              <a:rPr lang="pl-PL" sz="2800" i="1" dirty="0">
                <a:latin typeface="Constantia" pitchFamily="18" charset="0"/>
              </a:rPr>
              <a:t> – opiekunka do </a:t>
            </a:r>
            <a:r>
              <a:rPr lang="pl-PL" sz="2800" i="1" dirty="0" smtClean="0">
                <a:latin typeface="Constantia" pitchFamily="18" charset="0"/>
              </a:rPr>
              <a:t>dzieci</a:t>
            </a:r>
          </a:p>
          <a:p>
            <a:pPr marL="514350" indent="-514350" algn="ctr">
              <a:spcBef>
                <a:spcPct val="20000"/>
              </a:spcBef>
            </a:pPr>
            <a:r>
              <a:rPr lang="pl-PL" sz="2800" i="1" dirty="0" smtClean="0">
                <a:latin typeface="Constantia" pitchFamily="18" charset="0"/>
              </a:rPr>
              <a:t>Pan Dariusz Dąbrowski – informatyk</a:t>
            </a:r>
          </a:p>
          <a:p>
            <a:pPr marL="514350" indent="-514350" algn="ctr">
              <a:spcBef>
                <a:spcPct val="20000"/>
              </a:spcBef>
            </a:pPr>
            <a:endParaRPr lang="pl-PL" sz="2800" i="1" dirty="0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00063" y="1214438"/>
            <a:ext cx="8229600" cy="507206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b="1" i="1" dirty="0" smtClean="0">
                <a:latin typeface="Constantia" pitchFamily="18" charset="0"/>
              </a:rPr>
              <a:t>Diagnoza najistotniejszych problemów społecznych Gminy Bobowo: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b="1" i="1" dirty="0" smtClean="0">
              <a:latin typeface="Constantia" pitchFamily="18" charset="0"/>
            </a:endParaRPr>
          </a:p>
          <a:p>
            <a:pPr marL="514350" indent="-51435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2400" b="1" i="1" dirty="0" smtClean="0">
                <a:latin typeface="Constantia" pitchFamily="18" charset="0"/>
              </a:rPr>
              <a:t>Stopa bezrobocia na koniec </a:t>
            </a:r>
            <a:r>
              <a:rPr lang="pl-PL" sz="2400" b="1" i="1" dirty="0" smtClean="0"/>
              <a:t>2011 </a:t>
            </a:r>
            <a:r>
              <a:rPr lang="pl-PL" sz="2400" b="1" i="1" dirty="0" smtClean="0">
                <a:latin typeface="Constantia" pitchFamily="18" charset="0"/>
              </a:rPr>
              <a:t>roku </a:t>
            </a:r>
            <a:br>
              <a:rPr lang="pl-PL" sz="2400" b="1" i="1" dirty="0" smtClean="0">
                <a:latin typeface="Constantia" pitchFamily="18" charset="0"/>
              </a:rPr>
            </a:br>
            <a:r>
              <a:rPr lang="pl-PL" sz="2400" b="1" i="1" dirty="0" smtClean="0">
                <a:latin typeface="Constantia" pitchFamily="18" charset="0"/>
              </a:rPr>
              <a:t>wynosiła </a:t>
            </a:r>
            <a:r>
              <a:rPr lang="pl-PL" sz="2400" b="1" i="1" dirty="0" smtClean="0">
                <a:latin typeface="+mj-lt"/>
              </a:rPr>
              <a:t>12,51</a:t>
            </a:r>
            <a:r>
              <a:rPr lang="pl-PL" sz="2400" b="1" i="1" dirty="0" smtClean="0"/>
              <a:t>%.</a:t>
            </a:r>
          </a:p>
          <a:p>
            <a:pPr marL="514350" indent="-51435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2400" i="1" dirty="0" smtClean="0"/>
          </a:p>
          <a:p>
            <a:pPr marL="514350" indent="-51435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2400" b="1" i="1" dirty="0" smtClean="0">
                <a:latin typeface="Constantia" pitchFamily="18" charset="0"/>
              </a:rPr>
              <a:t>Spośród osób długotrwale bezrobotnych ponad </a:t>
            </a:r>
            <a:r>
              <a:rPr lang="pl-PL" sz="2400" b="1" i="1" dirty="0" smtClean="0"/>
              <a:t>69,6%</a:t>
            </a:r>
            <a:r>
              <a:rPr lang="pl-PL" sz="2400" b="1" i="1" dirty="0" smtClean="0">
                <a:latin typeface="Constantia" pitchFamily="18" charset="0"/>
              </a:rPr>
              <a:t> stanowią kobiety.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2400" i="1" dirty="0" smtClean="0">
              <a:latin typeface="Constantia" pitchFamily="18" charset="0"/>
            </a:endParaRPr>
          </a:p>
          <a:p>
            <a:pPr marL="514350" indent="-51435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2400" b="1" i="1" dirty="0" smtClean="0">
                <a:latin typeface="Constantia" pitchFamily="18" charset="0"/>
              </a:rPr>
              <a:t>Z pomocy OPS w roku </a:t>
            </a:r>
            <a:r>
              <a:rPr lang="pl-PL" sz="2400" b="1" i="1" dirty="0" smtClean="0"/>
              <a:t>2011 </a:t>
            </a:r>
            <a:r>
              <a:rPr lang="pl-PL" sz="2400" b="1" i="1" dirty="0" smtClean="0">
                <a:latin typeface="Constantia" pitchFamily="18" charset="0"/>
              </a:rPr>
              <a:t>skorzystało </a:t>
            </a:r>
            <a:r>
              <a:rPr lang="pl-PL" sz="2400" b="1" i="1" dirty="0" smtClean="0"/>
              <a:t>268</a:t>
            </a:r>
            <a:r>
              <a:rPr lang="pl-PL" sz="2400" b="1" i="1" dirty="0" smtClean="0">
                <a:latin typeface="Constantia" pitchFamily="18" charset="0"/>
              </a:rPr>
              <a:t> osób w tym </a:t>
            </a:r>
            <a:r>
              <a:rPr lang="pl-PL" sz="2400" b="1" i="1" dirty="0" smtClean="0"/>
              <a:t>42</a:t>
            </a:r>
            <a:r>
              <a:rPr lang="pl-PL" sz="2400" b="1" i="1" dirty="0" smtClean="0">
                <a:latin typeface="Constantia" pitchFamily="18" charset="0"/>
              </a:rPr>
              <a:t> osoby niepełnosprawne</a:t>
            </a:r>
            <a:r>
              <a:rPr lang="pl-PL" sz="2400" i="1" dirty="0" smtClean="0"/>
              <a:t>.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Symbol zastępczy zawartości 5"/>
          <p:cNvSpPr>
            <a:spLocks noGrp="1"/>
          </p:cNvSpPr>
          <p:nvPr>
            <p:ph idx="1"/>
          </p:nvPr>
        </p:nvSpPr>
        <p:spPr>
          <a:xfrm>
            <a:off x="371475" y="2661440"/>
            <a:ext cx="8401050" cy="1535121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4000" b="1" i="1" dirty="0" smtClean="0">
                <a:latin typeface="Constantia" pitchFamily="18" charset="0"/>
              </a:rPr>
              <a:t>Uczestnicy </a:t>
            </a:r>
          </a:p>
          <a:p>
            <a:pPr algn="ctr" eaLnBrk="1" hangingPunct="1">
              <a:buFont typeface="Arial" charset="0"/>
              <a:buNone/>
            </a:pPr>
            <a:r>
              <a:rPr lang="pl-PL" sz="4000" b="1" i="1" dirty="0" smtClean="0">
                <a:latin typeface="Constantia" pitchFamily="18" charset="0"/>
              </a:rPr>
              <a:t>projektu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Symbol zastępczy zawartości 5"/>
          <p:cNvSpPr>
            <a:spLocks noGrp="1"/>
          </p:cNvSpPr>
          <p:nvPr>
            <p:ph idx="1"/>
          </p:nvPr>
        </p:nvSpPr>
        <p:spPr>
          <a:xfrm>
            <a:off x="357158" y="928671"/>
            <a:ext cx="8401050" cy="714380"/>
          </a:xfrm>
        </p:spPr>
        <p:txBody>
          <a:bodyPr/>
          <a:lstStyle/>
          <a:p>
            <a:pPr algn="ctr" eaLnBrk="1" hangingPunct="1">
              <a:buNone/>
            </a:pPr>
            <a:r>
              <a:rPr lang="pl-PL" b="1" i="1" dirty="0" smtClean="0">
                <a:latin typeface="Constantia" pitchFamily="18" charset="0"/>
              </a:rPr>
              <a:t>PANI</a:t>
            </a:r>
            <a:r>
              <a:rPr lang="pl-PL" sz="4000" b="1" i="1" dirty="0" smtClean="0">
                <a:latin typeface="Constantia" pitchFamily="18" charset="0"/>
              </a:rPr>
              <a:t>  ANNA GERSZEWSKA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0220" y="2000240"/>
            <a:ext cx="350356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Symbol zastępczy zawartości 5"/>
          <p:cNvSpPr>
            <a:spLocks noGrp="1"/>
          </p:cNvSpPr>
          <p:nvPr>
            <p:ph idx="1"/>
          </p:nvPr>
        </p:nvSpPr>
        <p:spPr>
          <a:xfrm>
            <a:off x="357158" y="928671"/>
            <a:ext cx="8401050" cy="714380"/>
          </a:xfrm>
        </p:spPr>
        <p:txBody>
          <a:bodyPr/>
          <a:lstStyle/>
          <a:p>
            <a:pPr algn="ctr" eaLnBrk="1" hangingPunct="1">
              <a:buNone/>
            </a:pPr>
            <a:r>
              <a:rPr lang="pl-PL" b="1" i="1" dirty="0" smtClean="0">
                <a:latin typeface="Constantia" pitchFamily="18" charset="0"/>
              </a:rPr>
              <a:t>PANI</a:t>
            </a:r>
            <a:r>
              <a:rPr lang="pl-PL" sz="4000" b="1" i="1" dirty="0" smtClean="0">
                <a:latin typeface="Constantia" pitchFamily="18" charset="0"/>
              </a:rPr>
              <a:t>  ANETA LANZER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9767" y="2000240"/>
            <a:ext cx="3984466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Symbol zastępczy zawartości 5"/>
          <p:cNvSpPr>
            <a:spLocks noGrp="1"/>
          </p:cNvSpPr>
          <p:nvPr>
            <p:ph idx="1"/>
          </p:nvPr>
        </p:nvSpPr>
        <p:spPr>
          <a:xfrm>
            <a:off x="357158" y="928671"/>
            <a:ext cx="8401050" cy="714380"/>
          </a:xfrm>
        </p:spPr>
        <p:txBody>
          <a:bodyPr/>
          <a:lstStyle/>
          <a:p>
            <a:pPr algn="ctr" eaLnBrk="1" hangingPunct="1">
              <a:buNone/>
            </a:pPr>
            <a:r>
              <a:rPr lang="pl-PL" b="1" i="1" dirty="0" smtClean="0">
                <a:latin typeface="Constantia" pitchFamily="18" charset="0"/>
              </a:rPr>
              <a:t>PANI</a:t>
            </a:r>
            <a:r>
              <a:rPr lang="pl-PL" sz="4000" b="1" i="1" dirty="0" smtClean="0">
                <a:latin typeface="Constantia" pitchFamily="18" charset="0"/>
              </a:rPr>
              <a:t>  GABRIELA LEWANDOWSKA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0097" y="2000240"/>
            <a:ext cx="3883806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Symbol zastępczy zawartości 5"/>
          <p:cNvSpPr>
            <a:spLocks noGrp="1"/>
          </p:cNvSpPr>
          <p:nvPr>
            <p:ph idx="1"/>
          </p:nvPr>
        </p:nvSpPr>
        <p:spPr>
          <a:xfrm>
            <a:off x="357158" y="928671"/>
            <a:ext cx="8401050" cy="714380"/>
          </a:xfrm>
        </p:spPr>
        <p:txBody>
          <a:bodyPr/>
          <a:lstStyle/>
          <a:p>
            <a:pPr algn="ctr" eaLnBrk="1" hangingPunct="1">
              <a:buNone/>
            </a:pPr>
            <a:r>
              <a:rPr lang="pl-PL" b="1" i="1" dirty="0" smtClean="0">
                <a:latin typeface="Constantia" pitchFamily="18" charset="0"/>
              </a:rPr>
              <a:t>PANI</a:t>
            </a:r>
            <a:r>
              <a:rPr lang="pl-PL" sz="4000" b="1" i="1" dirty="0" smtClean="0">
                <a:latin typeface="Constantia" pitchFamily="18" charset="0"/>
              </a:rPr>
              <a:t>  ANNA KLINOWSKA</a:t>
            </a:r>
          </a:p>
        </p:txBody>
      </p:sp>
      <p:pic>
        <p:nvPicPr>
          <p:cNvPr id="56322" name="Picture 2" descr="IMG_01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0788" y="2000240"/>
            <a:ext cx="4162425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Symbol zastępczy zawartości 5"/>
          <p:cNvSpPr>
            <a:spLocks noGrp="1"/>
          </p:cNvSpPr>
          <p:nvPr>
            <p:ph idx="1"/>
          </p:nvPr>
        </p:nvSpPr>
        <p:spPr>
          <a:xfrm>
            <a:off x="357158" y="928671"/>
            <a:ext cx="8401050" cy="714380"/>
          </a:xfrm>
        </p:spPr>
        <p:txBody>
          <a:bodyPr/>
          <a:lstStyle/>
          <a:p>
            <a:pPr algn="ctr" eaLnBrk="1" hangingPunct="1">
              <a:buNone/>
            </a:pPr>
            <a:r>
              <a:rPr lang="pl-PL" b="1" i="1" dirty="0" smtClean="0">
                <a:latin typeface="Constantia" pitchFamily="18" charset="0"/>
              </a:rPr>
              <a:t>PANI</a:t>
            </a:r>
            <a:r>
              <a:rPr lang="pl-PL" sz="4000" b="1" i="1" dirty="0" smtClean="0">
                <a:latin typeface="Constantia" pitchFamily="18" charset="0"/>
              </a:rPr>
              <a:t>  KATARZYNA MALINOWSKA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67556" y="2000240"/>
            <a:ext cx="3608889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Symbol zastępczy zawartości 5"/>
          <p:cNvSpPr>
            <a:spLocks noGrp="1"/>
          </p:cNvSpPr>
          <p:nvPr>
            <p:ph idx="1"/>
          </p:nvPr>
        </p:nvSpPr>
        <p:spPr>
          <a:xfrm>
            <a:off x="357158" y="928671"/>
            <a:ext cx="8401050" cy="714380"/>
          </a:xfrm>
        </p:spPr>
        <p:txBody>
          <a:bodyPr/>
          <a:lstStyle/>
          <a:p>
            <a:pPr algn="ctr" eaLnBrk="1" hangingPunct="1">
              <a:buNone/>
            </a:pPr>
            <a:r>
              <a:rPr lang="pl-PL" b="1" i="1" dirty="0" smtClean="0">
                <a:latin typeface="Constantia" pitchFamily="18" charset="0"/>
              </a:rPr>
              <a:t>PANI</a:t>
            </a:r>
            <a:r>
              <a:rPr lang="pl-PL" sz="4000" b="1" i="1" dirty="0" smtClean="0">
                <a:latin typeface="Constantia" pitchFamily="18" charset="0"/>
              </a:rPr>
              <a:t>  JOLANTA NADOLNA</a:t>
            </a:r>
          </a:p>
        </p:txBody>
      </p:sp>
      <p:pic>
        <p:nvPicPr>
          <p:cNvPr id="59394" name="Picture 2" descr="IMG_014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2000240"/>
            <a:ext cx="4416716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Symbol zastępczy zawartości 5"/>
          <p:cNvSpPr>
            <a:spLocks noGrp="1"/>
          </p:cNvSpPr>
          <p:nvPr>
            <p:ph idx="1"/>
          </p:nvPr>
        </p:nvSpPr>
        <p:spPr>
          <a:xfrm>
            <a:off x="357158" y="928671"/>
            <a:ext cx="8401050" cy="714380"/>
          </a:xfrm>
        </p:spPr>
        <p:txBody>
          <a:bodyPr/>
          <a:lstStyle/>
          <a:p>
            <a:pPr algn="ctr" eaLnBrk="1" hangingPunct="1">
              <a:buNone/>
            </a:pPr>
            <a:r>
              <a:rPr lang="pl-PL" b="1" i="1" dirty="0" smtClean="0">
                <a:latin typeface="Constantia" pitchFamily="18" charset="0"/>
              </a:rPr>
              <a:t>PANI</a:t>
            </a:r>
            <a:r>
              <a:rPr lang="pl-PL" sz="4000" b="1" i="1" dirty="0" smtClean="0">
                <a:latin typeface="Constantia" pitchFamily="18" charset="0"/>
              </a:rPr>
              <a:t>  CECYLIA SPRENGEL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69129" y="2000240"/>
            <a:ext cx="4805742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Symbol zastępczy zawartości 5"/>
          <p:cNvSpPr>
            <a:spLocks noGrp="1"/>
          </p:cNvSpPr>
          <p:nvPr>
            <p:ph idx="1"/>
          </p:nvPr>
        </p:nvSpPr>
        <p:spPr>
          <a:xfrm>
            <a:off x="357158" y="928671"/>
            <a:ext cx="8401050" cy="714380"/>
          </a:xfrm>
        </p:spPr>
        <p:txBody>
          <a:bodyPr/>
          <a:lstStyle/>
          <a:p>
            <a:pPr algn="ctr" eaLnBrk="1" hangingPunct="1">
              <a:buNone/>
            </a:pPr>
            <a:r>
              <a:rPr lang="pl-PL" b="1" i="1" dirty="0" smtClean="0">
                <a:latin typeface="Constantia" pitchFamily="18" charset="0"/>
              </a:rPr>
              <a:t>PANI</a:t>
            </a:r>
            <a:r>
              <a:rPr lang="pl-PL" sz="4000" b="1" i="1" dirty="0" smtClean="0">
                <a:latin typeface="Constantia" pitchFamily="18" charset="0"/>
              </a:rPr>
              <a:t>  MARIA STANEK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2000" y="2071678"/>
            <a:ext cx="432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Symbol zastępczy zawartości 5"/>
          <p:cNvSpPr>
            <a:spLocks noGrp="1"/>
          </p:cNvSpPr>
          <p:nvPr>
            <p:ph idx="1"/>
          </p:nvPr>
        </p:nvSpPr>
        <p:spPr>
          <a:xfrm>
            <a:off x="357158" y="928671"/>
            <a:ext cx="8401050" cy="714380"/>
          </a:xfrm>
        </p:spPr>
        <p:txBody>
          <a:bodyPr/>
          <a:lstStyle/>
          <a:p>
            <a:pPr algn="ctr" eaLnBrk="1" hangingPunct="1">
              <a:buNone/>
            </a:pPr>
            <a:r>
              <a:rPr lang="pl-PL" b="1" i="1" dirty="0" smtClean="0">
                <a:latin typeface="Constantia" pitchFamily="18" charset="0"/>
              </a:rPr>
              <a:t>PAN  </a:t>
            </a:r>
            <a:r>
              <a:rPr lang="pl-PL" sz="4000" b="1" i="1" dirty="0" smtClean="0">
                <a:latin typeface="Constantia" pitchFamily="18" charset="0"/>
              </a:rPr>
              <a:t>CZESŁAW CHABOWSKI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1214" y="1928802"/>
            <a:ext cx="4101573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Symbol zastępczy zawartości 6" descr="22a rycina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28625" y="928688"/>
            <a:ext cx="8288338" cy="5500687"/>
          </a:xfrm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Symbol zastępczy zawartości 5"/>
          <p:cNvSpPr>
            <a:spLocks noGrp="1"/>
          </p:cNvSpPr>
          <p:nvPr>
            <p:ph idx="1"/>
          </p:nvPr>
        </p:nvSpPr>
        <p:spPr>
          <a:xfrm>
            <a:off x="357158" y="928671"/>
            <a:ext cx="8401050" cy="714380"/>
          </a:xfrm>
        </p:spPr>
        <p:txBody>
          <a:bodyPr/>
          <a:lstStyle/>
          <a:p>
            <a:pPr algn="ctr" eaLnBrk="1" hangingPunct="1">
              <a:buNone/>
            </a:pPr>
            <a:r>
              <a:rPr lang="pl-PL" b="1" i="1" dirty="0" smtClean="0">
                <a:latin typeface="Constantia" pitchFamily="18" charset="0"/>
              </a:rPr>
              <a:t>PAN</a:t>
            </a:r>
            <a:r>
              <a:rPr lang="pl-PL" sz="4000" b="1" i="1" dirty="0" smtClean="0">
                <a:latin typeface="Constantia" pitchFamily="18" charset="0"/>
              </a:rPr>
              <a:t>  ADAM KLINOWSKI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0331" y="1928802"/>
            <a:ext cx="3701695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Symbol zastępczy zawartości 5"/>
          <p:cNvSpPr>
            <a:spLocks noGrp="1"/>
          </p:cNvSpPr>
          <p:nvPr>
            <p:ph idx="1"/>
          </p:nvPr>
        </p:nvSpPr>
        <p:spPr>
          <a:xfrm>
            <a:off x="357158" y="928671"/>
            <a:ext cx="8401050" cy="714380"/>
          </a:xfrm>
        </p:spPr>
        <p:txBody>
          <a:bodyPr/>
          <a:lstStyle/>
          <a:p>
            <a:pPr algn="ctr" eaLnBrk="1" hangingPunct="1">
              <a:buNone/>
            </a:pPr>
            <a:r>
              <a:rPr lang="pl-PL" b="1" i="1" dirty="0" smtClean="0">
                <a:latin typeface="Constantia" pitchFamily="18" charset="0"/>
              </a:rPr>
              <a:t>PAN</a:t>
            </a:r>
            <a:r>
              <a:rPr lang="pl-PL" sz="4000" b="1" i="1" dirty="0" smtClean="0">
                <a:latin typeface="Constantia" pitchFamily="18" charset="0"/>
              </a:rPr>
              <a:t>  MARCIN SZULC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32365" y="2000240"/>
            <a:ext cx="467927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Symbol zastępczy zawartości 5"/>
          <p:cNvSpPr>
            <a:spLocks noGrp="1"/>
          </p:cNvSpPr>
          <p:nvPr>
            <p:ph idx="1"/>
          </p:nvPr>
        </p:nvSpPr>
        <p:spPr>
          <a:xfrm>
            <a:off x="357158" y="928671"/>
            <a:ext cx="8401050" cy="714380"/>
          </a:xfrm>
        </p:spPr>
        <p:txBody>
          <a:bodyPr/>
          <a:lstStyle/>
          <a:p>
            <a:pPr algn="ctr" eaLnBrk="1" hangingPunct="1">
              <a:buNone/>
            </a:pPr>
            <a:r>
              <a:rPr lang="pl-PL" b="1" i="1" dirty="0" smtClean="0">
                <a:latin typeface="Constantia" pitchFamily="18" charset="0"/>
              </a:rPr>
              <a:t>PAN</a:t>
            </a:r>
            <a:r>
              <a:rPr lang="pl-PL" sz="4000" b="1" i="1" dirty="0" smtClean="0">
                <a:latin typeface="Constantia" pitchFamily="18" charset="0"/>
              </a:rPr>
              <a:t>  HENRYK WOJNAROWSKI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513" y="2143116"/>
            <a:ext cx="4752975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Symbol zastępczy zawartości 5"/>
          <p:cNvSpPr>
            <a:spLocks noGrp="1"/>
          </p:cNvSpPr>
          <p:nvPr>
            <p:ph idx="1"/>
          </p:nvPr>
        </p:nvSpPr>
        <p:spPr>
          <a:xfrm>
            <a:off x="285750" y="928688"/>
            <a:ext cx="8401050" cy="5643562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pl-PL" sz="2800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endParaRPr lang="pl-PL" sz="2800" b="1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sz="2800" b="1" i="1" smtClean="0">
                <a:latin typeface="Constantia" pitchFamily="18" charset="0"/>
              </a:rPr>
              <a:t>Dziękujemy za uwagę</a:t>
            </a:r>
          </a:p>
          <a:p>
            <a:pPr algn="ctr" eaLnBrk="1" hangingPunct="1">
              <a:buFont typeface="Arial" charset="0"/>
              <a:buNone/>
            </a:pPr>
            <a:endParaRPr lang="pl-PL" sz="2800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sz="2800" b="1" i="1" smtClean="0">
                <a:latin typeface="Constantia" pitchFamily="18" charset="0"/>
              </a:rPr>
              <a:t>ZESPÓŁ PROJEKTOWY </a:t>
            </a:r>
          </a:p>
          <a:p>
            <a:pPr algn="ctr" eaLnBrk="1" hangingPunct="1">
              <a:buFont typeface="Arial" charset="0"/>
              <a:buNone/>
            </a:pPr>
            <a:endParaRPr lang="pl-PL" sz="2800" b="1" i="1" smtClean="0">
              <a:latin typeface="Constantia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sz="2800" i="1" smtClean="0">
                <a:latin typeface="Constantia" pitchFamily="18" charset="0"/>
              </a:rPr>
              <a:t>„</a:t>
            </a:r>
            <a:r>
              <a:rPr lang="pl-PL" sz="2800" b="1" i="1" smtClean="0">
                <a:latin typeface="Constantia" pitchFamily="18" charset="0"/>
              </a:rPr>
              <a:t>Sięgnijmy po szansę </a:t>
            </a:r>
            <a:r>
              <a:rPr lang="pl-PL" sz="2800" i="1" smtClean="0">
                <a:latin typeface="Constantia" pitchFamily="18" charset="0"/>
              </a:rPr>
              <a:t>„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9950" y="0"/>
            <a:ext cx="48641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Symbol zastępczy zawartości 5"/>
          <p:cNvSpPr txBox="1">
            <a:spLocks/>
          </p:cNvSpPr>
          <p:nvPr/>
        </p:nvSpPr>
        <p:spPr bwMode="auto">
          <a:xfrm>
            <a:off x="457200" y="2517775"/>
            <a:ext cx="822960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r>
              <a:rPr lang="pl-PL" sz="4800" b="1" i="1">
                <a:latin typeface="Constantia" pitchFamily="18" charset="0"/>
              </a:rPr>
              <a:t>Budżet projektu  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r>
              <a:rPr lang="pl-PL" sz="4800" b="1" i="1">
                <a:latin typeface="Constantia" pitchFamily="18" charset="0"/>
              </a:rPr>
              <a:t>styczeń – grudzień 2012</a:t>
            </a:r>
          </a:p>
        </p:txBody>
      </p:sp>
    </p:spTree>
  </p:cSld>
  <p:clrMapOvr>
    <a:masterClrMapping/>
  </p:clrMapOvr>
  <p:transition spd="slow">
    <p:fade/>
    <p:sndAc>
      <p:stSnd>
        <p:snd r:embed="rId3" name="camera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2515</TotalTime>
  <Words>1054</Words>
  <Application>Microsoft Office PowerPoint</Application>
  <PresentationFormat>Pokaz na ekranie (4:3)</PresentationFormat>
  <Paragraphs>239</Paragraphs>
  <Slides>83</Slides>
  <Notes>82</Notes>
  <HiddenSlides>1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83</vt:i4>
      </vt:variant>
    </vt:vector>
  </HeadingPairs>
  <TitlesOfParts>
    <vt:vector size="85" baseType="lpstr">
      <vt:lpstr>Motyw pakietu Office</vt:lpstr>
      <vt:lpstr>Arkusz programu Microsoft Office Excel 97–2003</vt:lpstr>
      <vt:lpstr>Slajd 1</vt:lpstr>
      <vt:lpstr>Prezentacja projektu „ Sięgnijmy po szansę ”  współfinansowanego przez Unię Europejską w ramach  Europejskiego Funduszu Społecznego,   nr umowy UDA-POKL07.01,01-22-093/11-00, nr aneksu UDA-POKL07.01,01-22-093/11-01</vt:lpstr>
      <vt:lpstr>Slajd 3</vt:lpstr>
      <vt:lpstr> ZESPÓŁ  PROJEKTOWY    Kierownik GOPS Zdzisława Kwiatkowska  Koordynator projektu Anna Ossowska  Pracownicy socjalni: Barbara Troeder Beata Mazur  Księgowa Joanna Stopa 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Slajd 73</vt:lpstr>
      <vt:lpstr>Slajd 74</vt:lpstr>
      <vt:lpstr>Slajd 75</vt:lpstr>
      <vt:lpstr>Slajd 76</vt:lpstr>
      <vt:lpstr>Slajd 77</vt:lpstr>
      <vt:lpstr>Slajd 78</vt:lpstr>
      <vt:lpstr>Slajd 79</vt:lpstr>
      <vt:lpstr>Slajd 80</vt:lpstr>
      <vt:lpstr>Slajd 81</vt:lpstr>
      <vt:lpstr>Slajd 82</vt:lpstr>
      <vt:lpstr>Slajd 83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Projekt współfinansowany przez Unię Europejską w ramach Europejskiego Funduszu Społecznego  </dc:title>
  <dc:creator>kasia dąbrowska</dc:creator>
  <cp:lastModifiedBy>USER</cp:lastModifiedBy>
  <cp:revision>342</cp:revision>
  <dcterms:created xsi:type="dcterms:W3CDTF">2011-11-05T17:16:46Z</dcterms:created>
  <dcterms:modified xsi:type="dcterms:W3CDTF">2012-12-14T00:47:57Z</dcterms:modified>
</cp:coreProperties>
</file>