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2"/>
  </p:notesMasterIdLst>
  <p:handoutMasterIdLst>
    <p:handoutMasterId r:id="rId83"/>
  </p:handoutMasterIdLst>
  <p:sldIdLst>
    <p:sldId id="300" r:id="rId2"/>
    <p:sldId id="305" r:id="rId3"/>
    <p:sldId id="308" r:id="rId4"/>
    <p:sldId id="260" r:id="rId5"/>
    <p:sldId id="399" r:id="rId6"/>
    <p:sldId id="309" r:id="rId7"/>
    <p:sldId id="311" r:id="rId8"/>
    <p:sldId id="401" r:id="rId9"/>
    <p:sldId id="400" r:id="rId10"/>
    <p:sldId id="409" r:id="rId11"/>
    <p:sldId id="318" r:id="rId12"/>
    <p:sldId id="403" r:id="rId13"/>
    <p:sldId id="404" r:id="rId14"/>
    <p:sldId id="405" r:id="rId15"/>
    <p:sldId id="406" r:id="rId16"/>
    <p:sldId id="321" r:id="rId17"/>
    <p:sldId id="331" r:id="rId18"/>
    <p:sldId id="324" r:id="rId19"/>
    <p:sldId id="323" r:id="rId20"/>
    <p:sldId id="329" r:id="rId21"/>
    <p:sldId id="325" r:id="rId22"/>
    <p:sldId id="327" r:id="rId23"/>
    <p:sldId id="335" r:id="rId24"/>
    <p:sldId id="410" r:id="rId25"/>
    <p:sldId id="334" r:id="rId26"/>
    <p:sldId id="413" r:id="rId27"/>
    <p:sldId id="333" r:id="rId28"/>
    <p:sldId id="414" r:id="rId29"/>
    <p:sldId id="411" r:id="rId30"/>
    <p:sldId id="436" r:id="rId31"/>
    <p:sldId id="437" r:id="rId32"/>
    <p:sldId id="415" r:id="rId33"/>
    <p:sldId id="339" r:id="rId34"/>
    <p:sldId id="338" r:id="rId35"/>
    <p:sldId id="438" r:id="rId36"/>
    <p:sldId id="439" r:id="rId37"/>
    <p:sldId id="440" r:id="rId38"/>
    <p:sldId id="441" r:id="rId39"/>
    <p:sldId id="442" r:id="rId40"/>
    <p:sldId id="443" r:id="rId41"/>
    <p:sldId id="444" r:id="rId42"/>
    <p:sldId id="445" r:id="rId43"/>
    <p:sldId id="446" r:id="rId44"/>
    <p:sldId id="447" r:id="rId45"/>
    <p:sldId id="448" r:id="rId46"/>
    <p:sldId id="449" r:id="rId47"/>
    <p:sldId id="450" r:id="rId48"/>
    <p:sldId id="416" r:id="rId49"/>
    <p:sldId id="353" r:id="rId50"/>
    <p:sldId id="356" r:id="rId51"/>
    <p:sldId id="357" r:id="rId52"/>
    <p:sldId id="358" r:id="rId53"/>
    <p:sldId id="418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451" r:id="rId62"/>
    <p:sldId id="375" r:id="rId63"/>
    <p:sldId id="452" r:id="rId64"/>
    <p:sldId id="394" r:id="rId65"/>
    <p:sldId id="453" r:id="rId66"/>
    <p:sldId id="420" r:id="rId67"/>
    <p:sldId id="422" r:id="rId68"/>
    <p:sldId id="428" r:id="rId69"/>
    <p:sldId id="454" r:id="rId70"/>
    <p:sldId id="455" r:id="rId71"/>
    <p:sldId id="456" r:id="rId72"/>
    <p:sldId id="457" r:id="rId73"/>
    <p:sldId id="458" r:id="rId74"/>
    <p:sldId id="459" r:id="rId75"/>
    <p:sldId id="460" r:id="rId76"/>
    <p:sldId id="464" r:id="rId77"/>
    <p:sldId id="461" r:id="rId78"/>
    <p:sldId id="462" r:id="rId79"/>
    <p:sldId id="463" r:id="rId80"/>
    <p:sldId id="397" r:id="rId8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1" autoAdjust="0"/>
    <p:restoredTop sz="94660"/>
  </p:normalViewPr>
  <p:slideViewPr>
    <p:cSldViewPr>
      <p:cViewPr varScale="1">
        <p:scale>
          <a:sx n="81" d="100"/>
          <a:sy n="81" d="100"/>
        </p:scale>
        <p:origin x="-9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000000000000001E-2"/>
          <c:y val="3.1250658524363552E-3"/>
          <c:w val="0.97499999999999998"/>
          <c:h val="0.94687500000000002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explosion val="13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bubble3D val="0"/>
            <c:explosion val="23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bubble3D val="0"/>
            <c:explosion val="24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8.5383284120734912E-2"/>
                  <c:y val="0.206928395669291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9.7964074803149601E-2"/>
                  <c:y val="-0.185375984251968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3.9232283464566926E-2"/>
                  <c:y val="-4.155511811023622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Arkusz1!$A$2:$A$5</c:f>
              <c:strCache>
                <c:ptCount val="3"/>
                <c:pt idx="0">
                  <c:v>dofinansowanie</c:v>
                </c:pt>
                <c:pt idx="1">
                  <c:v>własny</c:v>
                </c:pt>
                <c:pt idx="2">
                  <c:v>oszczędności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160713</c:v>
                </c:pt>
                <c:pt idx="1">
                  <c:v>28100</c:v>
                </c:pt>
                <c:pt idx="2">
                  <c:v>5433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22595271510308E-3"/>
          <c:y val="1.4675213353925295E-2"/>
          <c:w val="0.99785774047284892"/>
          <c:h val="0.9853247866460747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9"/>
          <c:dPt>
            <c:idx val="0"/>
            <c:bubble3D val="0"/>
            <c:explosion val="13"/>
          </c:dPt>
          <c:dPt>
            <c:idx val="1"/>
            <c:bubble3D val="0"/>
            <c:explosion val="0"/>
          </c:dPt>
          <c:dPt>
            <c:idx val="2"/>
            <c:bubble3D val="0"/>
            <c:explosion val="0"/>
          </c:dPt>
          <c:dPt>
            <c:idx val="3"/>
            <c:bubble3D val="0"/>
            <c:explosion val="0"/>
          </c:dPt>
          <c:dPt>
            <c:idx val="4"/>
            <c:bubble3D val="0"/>
            <c:explosion val="0"/>
          </c:dPt>
          <c:dLbls>
            <c:dLbl>
              <c:idx val="0"/>
              <c:layout>
                <c:manualLayout>
                  <c:x val="-0.18769263467559105"/>
                  <c:y val="6.576950099086015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Arkusz1!$A$2:$A$6</c:f>
              <c:strCache>
                <c:ptCount val="5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  <c:pt idx="3">
                  <c:v>4. kwartał</c:v>
                </c:pt>
                <c:pt idx="4">
                  <c:v>1. kwartał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70817.679999999993</c:v>
                </c:pt>
                <c:pt idx="1">
                  <c:v>45943.19</c:v>
                </c:pt>
                <c:pt idx="2">
                  <c:v>7150</c:v>
                </c:pt>
                <c:pt idx="3">
                  <c:v>7150</c:v>
                </c:pt>
                <c:pt idx="4">
                  <c:v>48993.39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22595271510308E-3"/>
          <c:y val="1.4675213353925295E-2"/>
          <c:w val="0.99785774047284892"/>
          <c:h val="0.9853247866460747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9"/>
          <c:dPt>
            <c:idx val="0"/>
            <c:bubble3D val="0"/>
            <c:explosion val="0"/>
          </c:dPt>
          <c:dPt>
            <c:idx val="1"/>
            <c:bubble3D val="0"/>
            <c:explosion val="21"/>
          </c:dPt>
          <c:dPt>
            <c:idx val="2"/>
            <c:bubble3D val="0"/>
            <c:explosion val="0"/>
          </c:dPt>
          <c:dPt>
            <c:idx val="3"/>
            <c:bubble3D val="0"/>
            <c:explosion val="0"/>
          </c:dPt>
          <c:dPt>
            <c:idx val="4"/>
            <c:bubble3D val="0"/>
            <c:explosion val="0"/>
          </c:dPt>
          <c:dLbls>
            <c:dLbl>
              <c:idx val="1"/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Arkusz1!$A$2:$A$6</c:f>
              <c:strCache>
                <c:ptCount val="5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  <c:pt idx="3">
                  <c:v>4. kwartał</c:v>
                </c:pt>
                <c:pt idx="4">
                  <c:v>1. kwartał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70817.679999999993</c:v>
                </c:pt>
                <c:pt idx="1">
                  <c:v>45943.19</c:v>
                </c:pt>
                <c:pt idx="2">
                  <c:v>7150</c:v>
                </c:pt>
                <c:pt idx="3">
                  <c:v>7150</c:v>
                </c:pt>
                <c:pt idx="4">
                  <c:v>48993.39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22595271510308E-3"/>
          <c:y val="1.4675213353925295E-2"/>
          <c:w val="0.99785774047284892"/>
          <c:h val="0.9853247866460747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explosion val="24"/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2"/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Arkusz1!$A$2:$A$6</c:f>
              <c:strCache>
                <c:ptCount val="5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  <c:pt idx="3">
                  <c:v>4. kwartał</c:v>
                </c:pt>
                <c:pt idx="4">
                  <c:v>1. kwartał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70817.679999999993</c:v>
                </c:pt>
                <c:pt idx="1">
                  <c:v>45943.19</c:v>
                </c:pt>
                <c:pt idx="2">
                  <c:v>7150</c:v>
                </c:pt>
                <c:pt idx="3">
                  <c:v>7150</c:v>
                </c:pt>
                <c:pt idx="4">
                  <c:v>48993.39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22595271510308E-3"/>
          <c:y val="1.4675213353925295E-2"/>
          <c:w val="0.99785774047284892"/>
          <c:h val="0.9853247866460747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  <c:explosion val="27"/>
          </c:dPt>
          <c:dPt>
            <c:idx val="4"/>
            <c:bubble3D val="0"/>
          </c:dPt>
          <c:dLbls>
            <c:dLbl>
              <c:idx val="3"/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Arkusz1!$A$2:$A$6</c:f>
              <c:strCache>
                <c:ptCount val="5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  <c:pt idx="3">
                  <c:v>4. kwartał</c:v>
                </c:pt>
                <c:pt idx="4">
                  <c:v>1. kwartał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70817.679999999993</c:v>
                </c:pt>
                <c:pt idx="1">
                  <c:v>45943.19</c:v>
                </c:pt>
                <c:pt idx="2">
                  <c:v>7150</c:v>
                </c:pt>
                <c:pt idx="3">
                  <c:v>6400</c:v>
                </c:pt>
                <c:pt idx="4">
                  <c:v>48993.39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22595271510308E-3"/>
          <c:y val="1.4675213353925295E-2"/>
          <c:w val="0.99785774047284892"/>
          <c:h val="0.9853247866460747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  <c:explosion val="17"/>
          </c:dPt>
          <c:dLbls>
            <c:dLbl>
              <c:idx val="4"/>
              <c:layout>
                <c:manualLayout>
                  <c:x val="0.14475146415847998"/>
                  <c:y val="8.303609293489971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Arkusz1!$A$2:$A$6</c:f>
              <c:strCache>
                <c:ptCount val="5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  <c:pt idx="3">
                  <c:v>4. kwartał</c:v>
                </c:pt>
                <c:pt idx="4">
                  <c:v>1. kwartał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70817.679999999993</c:v>
                </c:pt>
                <c:pt idx="1">
                  <c:v>45943.19</c:v>
                </c:pt>
                <c:pt idx="2">
                  <c:v>7150</c:v>
                </c:pt>
                <c:pt idx="3">
                  <c:v>6400</c:v>
                </c:pt>
                <c:pt idx="4">
                  <c:v>48993.39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0849517-DCA3-447F-836E-015980087D4E}" type="datetimeFigureOut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44168F9-CCE4-494A-86FF-F5D81F8774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56625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626E2A3-EE8C-4C23-9626-6822BDFA8A29}" type="datetimeFigureOut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FCC9BB1-C29B-4A1F-BF03-DDE9406C89B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26994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5821B-2F53-4358-B41C-530351DEBBA0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2FFB7-70D9-47FE-80F5-8357E207CF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13B3C-9BC2-41C7-BFD8-FAB55D5044A0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4FC0E-C5E0-454F-A5EE-A73B9A5A88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E026A-FF82-4331-A3ED-0B15E0C028CA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66164-EE6A-455B-B464-F0369DA148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E7855-4BD1-40D6-9CF1-33E7C09891E2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525B-F023-4D30-8C17-B678EDD7E7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64972-D766-4FA8-9F08-3255BCE3C260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28298-AF22-401E-82A9-40864FCC0F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9D1F6-19BB-453F-A899-0CC3021FD04B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4709D-96DE-429A-AB65-09CDE38AECC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F5BF0-4821-446E-81CB-5FBDC02ED9F1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51162-DF90-4833-934D-0B57F8567B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DBCD9-9E53-4BB4-9C04-1DAC9CD29F68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0ED20-67D3-4FDF-BE30-78DC9990DA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ADA72-E748-40C8-8B17-618916C894AE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35D91-47CE-4583-A741-576D264EFC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76633-6010-4BA5-B024-0F095F172A49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CE1CB-B2F4-4C6A-8B9D-9063A3FE17A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37784-E45C-447F-A3CA-D75E75CCA213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58335-2C53-409D-B1DE-37EC095FDF3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4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245677-CDDE-43AD-807A-F6C0D0A61BBD}" type="datetime1">
              <a:rPr lang="pl-PL"/>
              <a:pPr>
                <a:defRPr/>
              </a:pPr>
              <a:t>2013-12-16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DB0A4C-850E-4F35-82AA-5BB18F4B8CF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  <p:sndAc>
      <p:stSnd>
        <p:snd r:embed="rId13" name="camera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audio" Target="../media/audio1.wav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2.pn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357438"/>
            <a:ext cx="8229600" cy="350043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l-PL" sz="4000" b="1" dirty="0" smtClean="0">
                <a:solidFill>
                  <a:schemeClr val="tx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„ </a:t>
            </a:r>
            <a:r>
              <a:rPr lang="pl-PL" sz="4000" b="1" i="1" dirty="0" smtClean="0">
                <a:solidFill>
                  <a:schemeClr val="tx1">
                    <a:lumMod val="95000"/>
                  </a:schemeClr>
                </a:solidFill>
                <a:latin typeface="Constantia" pitchFamily="18" charset="0"/>
                <a:ea typeface="Arial Unicode MS" pitchFamily="34" charset="-128"/>
                <a:cs typeface="Arial Unicode MS" pitchFamily="34" charset="-128"/>
              </a:rPr>
              <a:t>Sięgnijmy po szansę </a:t>
            </a:r>
            <a:r>
              <a:rPr lang="pl-PL" sz="4000" b="1" i="1" dirty="0" smtClean="0">
                <a:solidFill>
                  <a:schemeClr val="tx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l-PL" sz="4000" b="1" i="1" dirty="0" smtClean="0">
                <a:solidFill>
                  <a:schemeClr val="tx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2012 – 2014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sz="1800" dirty="0" smtClean="0"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l-PL" sz="2400" b="1" i="1" dirty="0" smtClean="0">
                <a:latin typeface="Constantia" pitchFamily="18" charset="0"/>
                <a:ea typeface="Arial Unicode MS" pitchFamily="34" charset="-128"/>
                <a:cs typeface="Tahoma" pitchFamily="34" charset="0"/>
              </a:rPr>
              <a:t>Program realizowany przez: 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l-PL" sz="2400" b="1" i="1" dirty="0" smtClean="0">
                <a:latin typeface="Constantia" pitchFamily="18" charset="0"/>
                <a:ea typeface="Arial Unicode MS" pitchFamily="34" charset="-128"/>
                <a:cs typeface="Tahoma" pitchFamily="34" charset="0"/>
              </a:rPr>
              <a:t>Gmina Bobowo oraz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l-PL" sz="2400" b="1" i="1" dirty="0" smtClean="0">
                <a:latin typeface="Constantia" pitchFamily="18" charset="0"/>
                <a:ea typeface="Arial Unicode MS" pitchFamily="34" charset="-128"/>
                <a:cs typeface="Tahoma" pitchFamily="34" charset="0"/>
              </a:rPr>
              <a:t>Gminny Ośrodek Pomocy Społecznej w Bobowie</a:t>
            </a:r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313"/>
            <a:ext cx="9153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pole tekstowe 7"/>
          <p:cNvSpPr txBox="1">
            <a:spLocks noChangeArrowheads="1"/>
          </p:cNvSpPr>
          <p:nvPr/>
        </p:nvSpPr>
        <p:spPr bwMode="auto">
          <a:xfrm>
            <a:off x="714375" y="6357938"/>
            <a:ext cx="7786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/>
              <a:t>Bobowo dnia </a:t>
            </a:r>
            <a:r>
              <a:rPr lang="pl-PL" sz="1400" dirty="0" smtClean="0"/>
              <a:t>19 </a:t>
            </a:r>
            <a:r>
              <a:rPr lang="pl-PL" sz="1400" dirty="0"/>
              <a:t>grudnia </a:t>
            </a:r>
            <a:r>
              <a:rPr lang="pl-PL" sz="1400" dirty="0" smtClean="0"/>
              <a:t>2013</a:t>
            </a:r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57188" y="1500188"/>
            <a:ext cx="8429625" cy="53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050" dirty="0"/>
              <a:t>PROJEKT WSPÓŁFINANSOWANY PRZEZ UNIĘ EUROPEJSKĄ W RAMACH EUROPEJSKIEGO FUNDUSZU SPOŁECZNEGO</a:t>
            </a:r>
          </a:p>
          <a:p>
            <a:pPr algn="ctr">
              <a:defRPr/>
            </a:pPr>
            <a:endParaRPr lang="pl-PL" dirty="0"/>
          </a:p>
        </p:txBody>
      </p:sp>
    </p:spTree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Symbol zastępczy zawartości 5"/>
          <p:cNvSpPr txBox="1">
            <a:spLocks/>
          </p:cNvSpPr>
          <p:nvPr/>
        </p:nvSpPr>
        <p:spPr bwMode="auto">
          <a:xfrm>
            <a:off x="457200" y="2517775"/>
            <a:ext cx="82296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pl-PL" sz="3600" b="1" i="1">
                <a:latin typeface="Constantia" pitchFamily="18" charset="0"/>
              </a:rPr>
              <a:t>Budżet projektu  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pl-PL" sz="3600" b="1" i="1">
                <a:latin typeface="Constantia" pitchFamily="18" charset="0"/>
              </a:rPr>
              <a:t>z podziałem na zadania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ymbol zastępczy zawartości 5"/>
          <p:cNvSpPr>
            <a:spLocks noGrp="1"/>
          </p:cNvSpPr>
          <p:nvPr>
            <p:ph idx="1"/>
          </p:nvPr>
        </p:nvSpPr>
        <p:spPr>
          <a:xfrm>
            <a:off x="357188" y="1071562"/>
            <a:ext cx="8229600" cy="206940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l-PL" sz="1400" b="1" u="sng" dirty="0" smtClean="0">
                <a:latin typeface="Constantia" pitchFamily="18" charset="0"/>
              </a:rPr>
              <a:t>Koszty ogółem: </a:t>
            </a:r>
            <a:r>
              <a:rPr lang="pl-PL" sz="1400" b="1" i="1" u="sng" dirty="0" smtClean="0">
                <a:latin typeface="Constantia" pitchFamily="18" charset="0"/>
              </a:rPr>
              <a:t>					</a:t>
            </a:r>
            <a:r>
              <a:rPr lang="pl-PL" sz="1400" b="1" i="1" u="sng" dirty="0" smtClean="0">
                <a:latin typeface="Arial" charset="0"/>
                <a:cs typeface="Arial" charset="0"/>
              </a:rPr>
              <a:t>194 162, 43</a:t>
            </a:r>
            <a:r>
              <a:rPr lang="pl-PL" sz="1400" b="1" i="1" u="sng" dirty="0" smtClean="0">
                <a:latin typeface="Constantia" pitchFamily="18" charset="0"/>
              </a:rPr>
              <a:t> 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Zadanie 1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Aktywna integracja </a:t>
            </a:r>
            <a:r>
              <a:rPr lang="pl-PL" sz="1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:  				 </a:t>
            </a:r>
            <a:r>
              <a:rPr lang="pl-P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70 817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,68 </a:t>
            </a:r>
            <a:r>
              <a:rPr lang="pl-PL" sz="1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PLN</a:t>
            </a:r>
          </a:p>
          <a:p>
            <a:r>
              <a:rPr lang="pl-PL" sz="1600" b="1" i="1" dirty="0">
                <a:solidFill>
                  <a:schemeClr val="accent1">
                    <a:lumMod val="75000"/>
                  </a:schemeClr>
                </a:solidFill>
              </a:rPr>
              <a:t>w tym usługi szkoleniowo-warsztatowe, usługi prawnicze, asystent rodziny, opiekunka,  kursy zawodowe, ubezpieczenie od następstw nieszczęśliwych wypadków, zwrot za dojazdy na doradztwo zawodowe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2814883918"/>
              </p:ext>
            </p:extLst>
          </p:nvPr>
        </p:nvGraphicFramePr>
        <p:xfrm>
          <a:off x="1524000" y="3068960"/>
          <a:ext cx="5928320" cy="3777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ymbol zastępczy zawartości 5"/>
          <p:cNvSpPr>
            <a:spLocks noGrp="1"/>
          </p:cNvSpPr>
          <p:nvPr>
            <p:ph idx="1"/>
          </p:nvPr>
        </p:nvSpPr>
        <p:spPr>
          <a:xfrm>
            <a:off x="357188" y="1071563"/>
            <a:ext cx="8229600" cy="1357312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pl-PL" sz="1400" b="1" u="sng" dirty="0" smtClean="0">
                <a:latin typeface="Constantia" pitchFamily="18" charset="0"/>
              </a:rPr>
              <a:t>Koszty ogółem: </a:t>
            </a:r>
            <a:r>
              <a:rPr lang="pl-PL" sz="1400" b="1" i="1" u="sng" dirty="0" smtClean="0">
                <a:latin typeface="Constantia" pitchFamily="18" charset="0"/>
              </a:rPr>
              <a:t>					</a:t>
            </a:r>
            <a:r>
              <a:rPr lang="pl-PL" sz="1400" b="1" i="1" u="sng" dirty="0">
                <a:latin typeface="Arial" charset="0"/>
                <a:cs typeface="Arial" charset="0"/>
              </a:rPr>
              <a:t> 194 162, 43</a:t>
            </a:r>
            <a:r>
              <a:rPr lang="pl-PL" sz="1400" b="1" i="1" u="sng" dirty="0">
                <a:latin typeface="Constantia" pitchFamily="18" charset="0"/>
              </a:rPr>
              <a:t> PLN</a:t>
            </a:r>
            <a:endParaRPr lang="pl-PL" sz="1400" b="1" i="1" u="sng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rgbClr val="C00000"/>
                </a:solidFill>
                <a:latin typeface="+mj-lt"/>
              </a:rPr>
              <a:t>Zadanie 2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rgbClr val="C00000"/>
                </a:solidFill>
                <a:latin typeface="+mj-lt"/>
              </a:rPr>
              <a:t>Praca socjalna</a:t>
            </a:r>
            <a:r>
              <a:rPr lang="pl-PL" sz="1600" b="1" i="1" dirty="0" smtClean="0">
                <a:solidFill>
                  <a:srgbClr val="C00000"/>
                </a:solidFill>
                <a:latin typeface="+mj-lt"/>
              </a:rPr>
              <a:t>:  					 </a:t>
            </a:r>
            <a:r>
              <a:rPr lang="pl-PL" sz="1800" b="1" dirty="0" smtClean="0">
                <a:solidFill>
                  <a:srgbClr val="C00000"/>
                </a:solidFill>
                <a:latin typeface="+mj-lt"/>
              </a:rPr>
              <a:t>45 943,19</a:t>
            </a:r>
            <a:r>
              <a:rPr lang="pl-PL" sz="1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1600" b="1" i="1" dirty="0" smtClean="0">
                <a:solidFill>
                  <a:srgbClr val="C00000"/>
                </a:solidFill>
                <a:latin typeface="+mj-lt"/>
              </a:rPr>
              <a:t>PLN</a:t>
            </a: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4218219707"/>
              </p:ext>
            </p:extLst>
          </p:nvPr>
        </p:nvGraphicFramePr>
        <p:xfrm>
          <a:off x="1524000" y="3068960"/>
          <a:ext cx="5928320" cy="3777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ymbol zastępczy zawartości 5"/>
          <p:cNvSpPr>
            <a:spLocks noGrp="1"/>
          </p:cNvSpPr>
          <p:nvPr>
            <p:ph idx="1"/>
          </p:nvPr>
        </p:nvSpPr>
        <p:spPr>
          <a:xfrm>
            <a:off x="357188" y="1071563"/>
            <a:ext cx="8229600" cy="1357312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pl-PL" sz="1400" b="1" u="sng" dirty="0" smtClean="0">
                <a:latin typeface="Constantia" pitchFamily="18" charset="0"/>
              </a:rPr>
              <a:t>Koszty ogółem: </a:t>
            </a:r>
            <a:r>
              <a:rPr lang="pl-PL" sz="1400" b="1" i="1" u="sng" dirty="0" smtClean="0">
                <a:latin typeface="Constantia" pitchFamily="18" charset="0"/>
              </a:rPr>
              <a:t>					</a:t>
            </a:r>
            <a:r>
              <a:rPr lang="pl-PL" sz="1400" b="1" i="1" u="sng" dirty="0">
                <a:latin typeface="Arial" charset="0"/>
                <a:cs typeface="Arial" charset="0"/>
              </a:rPr>
              <a:t> 194 162, 43</a:t>
            </a:r>
            <a:r>
              <a:rPr lang="pl-PL" sz="1400" b="1" i="1" u="sng" dirty="0">
                <a:latin typeface="Constantia" pitchFamily="18" charset="0"/>
              </a:rPr>
              <a:t> PLN</a:t>
            </a:r>
            <a:endParaRPr lang="pl-PL" sz="1400" b="1" i="1" u="sng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Zadanie 3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Wsparcie dochodowe:</a:t>
            </a:r>
            <a:r>
              <a:rPr lang="pl-PL" sz="16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				   </a:t>
            </a:r>
            <a:r>
              <a:rPr lang="pl-PL" sz="18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7 150,00</a:t>
            </a:r>
            <a:r>
              <a:rPr lang="pl-PL" sz="1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16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PLN</a:t>
            </a:r>
          </a:p>
          <a:p>
            <a:pPr eaLnBrk="1" hangingPunct="1">
              <a:defRPr/>
            </a:pPr>
            <a:r>
              <a:rPr lang="pl-PL" sz="16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zasiłki celowe</a:t>
            </a: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3885879890"/>
              </p:ext>
            </p:extLst>
          </p:nvPr>
        </p:nvGraphicFramePr>
        <p:xfrm>
          <a:off x="1524000" y="3068960"/>
          <a:ext cx="5928320" cy="3777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ymbol zastępczy zawartości 5"/>
          <p:cNvSpPr>
            <a:spLocks noGrp="1"/>
          </p:cNvSpPr>
          <p:nvPr>
            <p:ph idx="1"/>
          </p:nvPr>
        </p:nvSpPr>
        <p:spPr>
          <a:xfrm>
            <a:off x="357188" y="1071563"/>
            <a:ext cx="8229600" cy="1357312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pl-PL" sz="1400" b="1" u="sng" dirty="0" smtClean="0">
                <a:latin typeface="Constantia" pitchFamily="18" charset="0"/>
              </a:rPr>
              <a:t>Koszty ogółem: </a:t>
            </a:r>
            <a:r>
              <a:rPr lang="pl-PL" sz="1400" b="1" i="1" u="sng" dirty="0" smtClean="0">
                <a:latin typeface="Constantia" pitchFamily="18" charset="0"/>
              </a:rPr>
              <a:t>					</a:t>
            </a:r>
            <a:r>
              <a:rPr lang="pl-PL" sz="1400" b="1" i="1" u="sng" dirty="0">
                <a:latin typeface="Arial" charset="0"/>
                <a:cs typeface="Arial" charset="0"/>
              </a:rPr>
              <a:t> 194 162, 43</a:t>
            </a:r>
            <a:r>
              <a:rPr lang="pl-PL" sz="1400" b="1" i="1" u="sng" dirty="0">
                <a:latin typeface="Constantia" pitchFamily="18" charset="0"/>
              </a:rPr>
              <a:t> PLN</a:t>
            </a:r>
            <a:endParaRPr lang="pl-PL" sz="1400" b="1" i="1" u="sng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rgbClr val="7030A0"/>
                </a:solidFill>
                <a:latin typeface="+mj-lt"/>
              </a:rPr>
              <a:t>Zadanie 4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rgbClr val="7030A0"/>
                </a:solidFill>
                <a:latin typeface="+mj-lt"/>
              </a:rPr>
              <a:t>Działania o Charakterze Środowiskowym:</a:t>
            </a:r>
            <a:r>
              <a:rPr lang="pl-PL" sz="1600" b="1" i="1" dirty="0" smtClean="0">
                <a:solidFill>
                  <a:srgbClr val="7030A0"/>
                </a:solidFill>
                <a:latin typeface="+mj-lt"/>
              </a:rPr>
              <a:t> 		   </a:t>
            </a:r>
            <a:r>
              <a:rPr lang="pl-PL" sz="1800" b="1" dirty="0" smtClean="0">
                <a:solidFill>
                  <a:srgbClr val="7030A0"/>
                </a:solidFill>
                <a:latin typeface="+mj-lt"/>
              </a:rPr>
              <a:t>6 400</a:t>
            </a:r>
            <a:r>
              <a:rPr lang="pl-PL" sz="1600" b="1" dirty="0" smtClean="0">
                <a:solidFill>
                  <a:srgbClr val="7030A0"/>
                </a:solidFill>
                <a:latin typeface="+mj-lt"/>
              </a:rPr>
              <a:t>,00 </a:t>
            </a:r>
            <a:r>
              <a:rPr lang="pl-PL" sz="1600" b="1" i="1" dirty="0" smtClean="0">
                <a:solidFill>
                  <a:srgbClr val="7030A0"/>
                </a:solidFill>
                <a:latin typeface="+mj-lt"/>
              </a:rPr>
              <a:t>PLN</a:t>
            </a:r>
          </a:p>
          <a:p>
            <a:pPr eaLnBrk="1" hangingPunct="1">
              <a:defRPr/>
            </a:pPr>
            <a:r>
              <a:rPr lang="pl-PL" sz="1600" b="1" i="1" dirty="0" smtClean="0">
                <a:solidFill>
                  <a:srgbClr val="7030A0"/>
                </a:solidFill>
                <a:latin typeface="+mj-lt"/>
              </a:rPr>
              <a:t>wyjazdowe warsztaty tematyczne</a:t>
            </a: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1710731782"/>
              </p:ext>
            </p:extLst>
          </p:nvPr>
        </p:nvGraphicFramePr>
        <p:xfrm>
          <a:off x="1524000" y="3068960"/>
          <a:ext cx="5928320" cy="3777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ymbol zastępczy zawartości 5"/>
          <p:cNvSpPr>
            <a:spLocks noGrp="1"/>
          </p:cNvSpPr>
          <p:nvPr>
            <p:ph idx="1"/>
          </p:nvPr>
        </p:nvSpPr>
        <p:spPr>
          <a:xfrm>
            <a:off x="357188" y="1071563"/>
            <a:ext cx="8229600" cy="1357312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pl-PL" sz="1400" b="1" u="sng" dirty="0" smtClean="0">
                <a:latin typeface="Constantia" pitchFamily="18" charset="0"/>
              </a:rPr>
              <a:t>Koszty ogółem: </a:t>
            </a:r>
            <a:r>
              <a:rPr lang="pl-PL" sz="1400" b="1" i="1" u="sng" dirty="0" smtClean="0">
                <a:latin typeface="Constantia" pitchFamily="18" charset="0"/>
              </a:rPr>
              <a:t>					</a:t>
            </a:r>
            <a:r>
              <a:rPr lang="pl-PL" sz="1400" b="1" i="1" u="sng" dirty="0">
                <a:latin typeface="Arial" charset="0"/>
                <a:cs typeface="Arial" charset="0"/>
              </a:rPr>
              <a:t> 194 162, 43</a:t>
            </a:r>
            <a:r>
              <a:rPr lang="pl-PL" sz="1400" b="1" i="1" u="sng" dirty="0">
                <a:latin typeface="Constantia" pitchFamily="18" charset="0"/>
              </a:rPr>
              <a:t> PLN</a:t>
            </a:r>
            <a:endParaRPr lang="pl-PL" sz="1400" b="1" i="1" u="sng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pl-PL" sz="1200" b="1" i="1" dirty="0" smtClean="0">
              <a:solidFill>
                <a:srgbClr val="7030A0"/>
              </a:solidFill>
              <a:latin typeface="+mj-lt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Zarządzanie projektem:</a:t>
            </a:r>
            <a:r>
              <a:rPr lang="pl-PL" sz="16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				 </a:t>
            </a:r>
            <a:r>
              <a:rPr lang="pl-PL" sz="18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48 993</a:t>
            </a:r>
            <a:r>
              <a:rPr lang="pl-PL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,39 </a:t>
            </a:r>
            <a:r>
              <a:rPr lang="pl-PL" sz="16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PLN</a:t>
            </a:r>
          </a:p>
          <a:p>
            <a:pPr eaLnBrk="1" hangingPunct="1">
              <a:defRPr/>
            </a:pPr>
            <a:r>
              <a:rPr lang="pl-PL" sz="16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Koszt personelu, koszty obsługi informatycznej projektu, koszty uroczystości podsumowującej projekt</a:t>
            </a: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1021296019"/>
              </p:ext>
            </p:extLst>
          </p:nvPr>
        </p:nvGraphicFramePr>
        <p:xfrm>
          <a:off x="1524000" y="3068960"/>
          <a:ext cx="5928320" cy="3777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49117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4400" b="1" i="1" dirty="0" smtClean="0">
                <a:latin typeface="Constantia" pitchFamily="18" charset="0"/>
              </a:rPr>
              <a:t>Koszty  pośrednie</a:t>
            </a:r>
          </a:p>
          <a:p>
            <a:pPr algn="ctr" eaLnBrk="1" hangingPunct="1">
              <a:buFont typeface="Arial" charset="0"/>
              <a:buNone/>
            </a:pPr>
            <a:r>
              <a:rPr lang="pl-PL" sz="4400" b="1" dirty="0" smtClean="0"/>
              <a:t>14 858,19 </a:t>
            </a:r>
            <a:r>
              <a:rPr lang="pl-PL" b="1" i="1" dirty="0" smtClean="0">
                <a:latin typeface="Constantia" pitchFamily="18" charset="0"/>
              </a:rPr>
              <a:t>PLN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dirty="0" smtClean="0">
                <a:latin typeface="Constantia" pitchFamily="18" charset="0"/>
              </a:rPr>
              <a:t>koszty pokrywane w części na wynagrodzenia personelu,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dirty="0" smtClean="0">
                <a:latin typeface="Constantia" pitchFamily="18" charset="0"/>
              </a:rPr>
              <a:t>koszty zakupu materiałów biurowych,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dirty="0" smtClean="0">
                <a:latin typeface="Constantia" pitchFamily="18" charset="0"/>
              </a:rPr>
              <a:t>koszty zakupów środków czystości,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dirty="0" smtClean="0">
                <a:latin typeface="Constantia" pitchFamily="18" charset="0"/>
              </a:rPr>
              <a:t>koszty telefonu stacjonarnego,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dirty="0" smtClean="0">
                <a:latin typeface="Constantia" pitchFamily="18" charset="0"/>
              </a:rPr>
              <a:t>koszty wynajmu  pomieszczenia biurowego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Symbol zastępczy zawartości 5"/>
          <p:cNvSpPr>
            <a:spLocks noGrp="1"/>
          </p:cNvSpPr>
          <p:nvPr>
            <p:ph idx="1"/>
          </p:nvPr>
        </p:nvSpPr>
        <p:spPr>
          <a:xfrm>
            <a:off x="457200" y="3035300"/>
            <a:ext cx="8229600" cy="7874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3600" b="1" i="1" dirty="0" smtClean="0">
                <a:latin typeface="Constantia" pitchFamily="18" charset="0"/>
              </a:rPr>
              <a:t>Grupa docelowa roku </a:t>
            </a:r>
            <a:r>
              <a:rPr lang="pl-PL" sz="3600" b="1" i="1" dirty="0" smtClean="0"/>
              <a:t>2013.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ymbol zastępczy zawartości 5"/>
          <p:cNvSpPr>
            <a:spLocks noGrp="1"/>
          </p:cNvSpPr>
          <p:nvPr>
            <p:ph idx="1"/>
          </p:nvPr>
        </p:nvSpPr>
        <p:spPr>
          <a:xfrm>
            <a:off x="500063" y="1143000"/>
            <a:ext cx="8229600" cy="13573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z="2800" b="1" i="1" dirty="0" smtClean="0">
                <a:latin typeface="Constantia" pitchFamily="18" charset="0"/>
              </a:rPr>
              <a:t>Grupa docelowa w  </a:t>
            </a:r>
            <a:r>
              <a:rPr lang="pl-PL" sz="2800" b="1" i="1" dirty="0" smtClean="0"/>
              <a:t>2013</a:t>
            </a:r>
            <a:r>
              <a:rPr lang="pl-PL" sz="2800" b="1" i="1" dirty="0" smtClean="0">
                <a:latin typeface="Constantia" pitchFamily="18" charset="0"/>
              </a:rPr>
              <a:t> roku.</a:t>
            </a:r>
          </a:p>
          <a:p>
            <a:pPr eaLnBrk="1" hangingPunct="1">
              <a:buFont typeface="Arial" charset="0"/>
              <a:buNone/>
            </a:pPr>
            <a:endParaRPr lang="pl-PL" sz="2000" b="1" i="1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Beneficjenci ostateczni - </a:t>
            </a:r>
            <a:r>
              <a:rPr lang="pl-PL" sz="2000" b="1" i="1" dirty="0" smtClean="0"/>
              <a:t>12</a:t>
            </a:r>
            <a:r>
              <a:rPr lang="pl-PL" sz="2000" b="1" i="1" dirty="0" smtClean="0">
                <a:latin typeface="Constantia" pitchFamily="18" charset="0"/>
              </a:rPr>
              <a:t> osób (</a:t>
            </a:r>
            <a:r>
              <a:rPr lang="pl-PL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pl-PL" sz="2000" b="1" i="1" dirty="0" smtClean="0">
                <a:latin typeface="Constantia" pitchFamily="18" charset="0"/>
              </a:rPr>
              <a:t>kobiet,  </a:t>
            </a:r>
            <a:r>
              <a:rPr lang="pl-PL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sz="2000" b="1" i="1" dirty="0" smtClean="0">
                <a:latin typeface="Constantia" pitchFamily="18" charset="0"/>
              </a:rPr>
              <a:t>  mężczyzn)</a:t>
            </a:r>
          </a:p>
          <a:p>
            <a:pPr eaLnBrk="1" hangingPunct="1">
              <a:buFont typeface="Arial" charset="0"/>
              <a:buNone/>
            </a:pPr>
            <a:endParaRPr lang="pl-PL" sz="2000" b="1" i="1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</a:pPr>
            <a:endParaRPr lang="pl-PL" sz="2000" b="1" i="1" dirty="0" smtClean="0">
              <a:latin typeface="Constantia" pitchFamily="18" charset="0"/>
            </a:endParaRPr>
          </a:p>
        </p:txBody>
      </p:sp>
      <p:sp>
        <p:nvSpPr>
          <p:cNvPr id="22532" name="Symbol zastępczy zawartości 5"/>
          <p:cNvSpPr txBox="1">
            <a:spLocks/>
          </p:cNvSpPr>
          <p:nvPr/>
        </p:nvSpPr>
        <p:spPr bwMode="auto">
          <a:xfrm>
            <a:off x="428625" y="2643188"/>
            <a:ext cx="82296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2000" b="1" i="1">
                <a:latin typeface="Constantia" pitchFamily="18" charset="0"/>
              </a:rPr>
              <a:t>Uczestnicy projektu: </a:t>
            </a:r>
            <a:r>
              <a:rPr lang="pl-PL" sz="2000" i="1">
                <a:latin typeface="Constantia" pitchFamily="18" charset="0"/>
              </a:rPr>
              <a:t>mieszkańcy Gminy Bobowo, podopieczni Gminnego Ośrodka Pomocy Społecznej w Bobowie, w wieku aktywności zawodowej , bezrobotne w tym długotrwale, niepełnosprawne, pracujące, </a:t>
            </a:r>
            <a:br>
              <a:rPr lang="pl-PL" sz="2000" i="1">
                <a:latin typeface="Constantia" pitchFamily="18" charset="0"/>
              </a:rPr>
            </a:br>
            <a:r>
              <a:rPr lang="pl-PL" sz="2000" i="1">
                <a:latin typeface="Constantia" pitchFamily="18" charset="0"/>
              </a:rPr>
              <a:t>zagrożone wykluczeniem społecznym</a:t>
            </a:r>
            <a:r>
              <a:rPr lang="pl-PL" sz="2000">
                <a:latin typeface="Constantia" pitchFamily="18" charset="0"/>
              </a:rPr>
              <a:t>.</a:t>
            </a:r>
          </a:p>
        </p:txBody>
      </p:sp>
      <p:sp>
        <p:nvSpPr>
          <p:cNvPr id="22533" name="Symbol zastępczy zawartości 5"/>
          <p:cNvSpPr txBox="1">
            <a:spLocks/>
          </p:cNvSpPr>
          <p:nvPr/>
        </p:nvSpPr>
        <p:spPr bwMode="auto">
          <a:xfrm>
            <a:off x="457200" y="4357688"/>
            <a:ext cx="8229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2000" b="1" i="1" dirty="0">
                <a:latin typeface="Constantia" pitchFamily="18" charset="0"/>
              </a:rPr>
              <a:t>Rekrutacja w roku </a:t>
            </a:r>
            <a:r>
              <a:rPr lang="pl-PL" sz="2000" b="1" i="1" dirty="0" smtClean="0">
                <a:latin typeface="Constantia" pitchFamily="18" charset="0"/>
              </a:rPr>
              <a:t>2014 obejmie 10 osób:</a:t>
            </a:r>
            <a:r>
              <a:rPr lang="pl-PL" sz="2000" i="1" dirty="0" smtClean="0">
                <a:latin typeface="Constantia" pitchFamily="18" charset="0"/>
              </a:rPr>
              <a:t> </a:t>
            </a:r>
            <a:r>
              <a:rPr lang="pl-PL" sz="2000" i="1" dirty="0">
                <a:latin typeface="Constantia" pitchFamily="18" charset="0"/>
              </a:rPr>
              <a:t/>
            </a:r>
            <a:br>
              <a:rPr lang="pl-PL" sz="2000" i="1" dirty="0">
                <a:latin typeface="Constantia" pitchFamily="18" charset="0"/>
              </a:rPr>
            </a:br>
            <a:r>
              <a:rPr lang="pl-PL" sz="2000" i="1" dirty="0" smtClean="0">
                <a:latin typeface="Constantia" pitchFamily="18" charset="0"/>
              </a:rPr>
              <a:t>8 </a:t>
            </a:r>
            <a:r>
              <a:rPr lang="pl-PL" sz="2000" i="1" dirty="0">
                <a:latin typeface="Constantia" pitchFamily="18" charset="0"/>
              </a:rPr>
              <a:t>kobiet i </a:t>
            </a:r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000" i="1" dirty="0" smtClean="0">
                <a:latin typeface="Constantia" pitchFamily="18" charset="0"/>
              </a:rPr>
              <a:t> mężczyzn </a:t>
            </a:r>
            <a:r>
              <a:rPr lang="pl-PL" sz="2000" i="1" dirty="0">
                <a:latin typeface="Constantia" pitchFamily="18" charset="0"/>
              </a:rPr>
              <a:t>do kontraktów socjalnych.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2000" i="1" dirty="0">
                <a:latin typeface="Constantia" pitchFamily="18" charset="0"/>
              </a:rPr>
              <a:t>W ramach rekrutacji, na każdy rok zostaje wyłoniona jedna osoba niepełnosprawna</a:t>
            </a:r>
            <a:r>
              <a:rPr lang="pl-PL" sz="2000" dirty="0">
                <a:latin typeface="Constantia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pl-PL" sz="4400" b="1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3600" b="1" i="1" smtClean="0">
                <a:latin typeface="Constantia" pitchFamily="18" charset="0"/>
              </a:rPr>
              <a:t>Narzędzia realizacji projektu</a:t>
            </a:r>
            <a:r>
              <a:rPr lang="pl-PL" sz="4400" b="1" i="1" smtClean="0">
                <a:latin typeface="Constantia" pitchFamily="18" charset="0"/>
              </a:rPr>
              <a:t>:</a:t>
            </a:r>
          </a:p>
          <a:p>
            <a:pPr lvl="3" eaLnBrk="1" hangingPunct="1">
              <a:buFont typeface="Courier New" pitchFamily="49" charset="0"/>
              <a:buChar char="o"/>
            </a:pPr>
            <a:r>
              <a:rPr lang="pl-PL" sz="2400" b="1" i="1" smtClean="0">
                <a:latin typeface="Constantia" pitchFamily="18" charset="0"/>
              </a:rPr>
              <a:t>praca socjalna</a:t>
            </a:r>
          </a:p>
          <a:p>
            <a:pPr lvl="3" eaLnBrk="1" hangingPunct="1">
              <a:buFont typeface="Courier New" pitchFamily="49" charset="0"/>
              <a:buChar char="o"/>
            </a:pPr>
            <a:r>
              <a:rPr lang="pl-PL" sz="2400" b="1" i="1" smtClean="0">
                <a:latin typeface="Constantia" pitchFamily="18" charset="0"/>
              </a:rPr>
              <a:t>zasiłki celowe</a:t>
            </a:r>
          </a:p>
          <a:p>
            <a:pPr lvl="3" eaLnBrk="1" hangingPunct="1">
              <a:buFont typeface="Courier New" pitchFamily="49" charset="0"/>
              <a:buChar char="o"/>
            </a:pPr>
            <a:r>
              <a:rPr lang="pl-PL" sz="2400" b="1" i="1" smtClean="0">
                <a:latin typeface="Constantia" pitchFamily="18" charset="0"/>
              </a:rPr>
              <a:t>instrumenty aktywnej integracji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ytuł 3"/>
          <p:cNvSpPr>
            <a:spLocks noGrp="1"/>
          </p:cNvSpPr>
          <p:nvPr>
            <p:ph type="title"/>
          </p:nvPr>
        </p:nvSpPr>
        <p:spPr>
          <a:xfrm>
            <a:off x="457200" y="1643063"/>
            <a:ext cx="8229600" cy="40005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b="1" i="1" dirty="0" smtClean="0">
                <a:latin typeface="Constantia" pitchFamily="18" charset="0"/>
                <a:cs typeface="Tahoma" pitchFamily="34" charset="0"/>
              </a:rPr>
              <a:t>Prezentacja projektu</a:t>
            </a:r>
            <a:r>
              <a:rPr lang="pl-PL" sz="28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pl-PL" sz="2800" dirty="0" smtClean="0">
                <a:latin typeface="Tahoma" pitchFamily="34" charset="0"/>
                <a:cs typeface="Tahoma" pitchFamily="34" charset="0"/>
              </a:rPr>
            </a:br>
            <a:r>
              <a:rPr lang="pl-PL" sz="4000" b="1" i="1" dirty="0" smtClean="0">
                <a:latin typeface="+mn-lt"/>
                <a:cs typeface="Tahoma" pitchFamily="34" charset="0"/>
              </a:rPr>
              <a:t>„ Sięgnijmy po szansę ”</a:t>
            </a:r>
            <a:r>
              <a:rPr lang="pl-PL" sz="24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pl-PL" sz="2400" dirty="0" smtClean="0">
                <a:latin typeface="Tahoma" pitchFamily="34" charset="0"/>
                <a:cs typeface="Tahoma" pitchFamily="34" charset="0"/>
              </a:rPr>
            </a:br>
            <a:r>
              <a:rPr lang="pl-PL" sz="24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pl-PL" sz="2400" dirty="0" smtClean="0">
                <a:latin typeface="Tahoma" pitchFamily="34" charset="0"/>
                <a:cs typeface="Tahoma" pitchFamily="34" charset="0"/>
              </a:rPr>
            </a:br>
            <a:r>
              <a:rPr lang="pl-PL" sz="1600" b="1" i="1" dirty="0" smtClean="0">
                <a:latin typeface="Constantia" pitchFamily="18" charset="0"/>
                <a:cs typeface="Tahoma" pitchFamily="34" charset="0"/>
              </a:rPr>
              <a:t>współfinansowanego przez Unię Europejską w ramach </a:t>
            </a:r>
            <a:br>
              <a:rPr lang="pl-PL" sz="16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1600" b="1" i="1" dirty="0" smtClean="0">
                <a:latin typeface="Constantia" pitchFamily="18" charset="0"/>
                <a:cs typeface="Tahoma" pitchFamily="34" charset="0"/>
              </a:rPr>
              <a:t>Europejskiego Funduszu Społecznego, </a:t>
            </a:r>
            <a:br>
              <a:rPr lang="pl-PL" sz="16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800" b="1" i="1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8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400" b="1" i="1" dirty="0" smtClean="0">
                <a:latin typeface="Constantia" pitchFamily="18" charset="0"/>
                <a:cs typeface="Tahoma" pitchFamily="34" charset="0"/>
              </a:rPr>
              <a:t>nr umowy UDA-POKL07.01,01-22-093/11-00,</a:t>
            </a:r>
            <a:br>
              <a:rPr lang="pl-PL" sz="24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400" b="1" i="1" dirty="0" smtClean="0">
                <a:latin typeface="Constantia" pitchFamily="18" charset="0"/>
                <a:cs typeface="Tahoma" pitchFamily="34" charset="0"/>
              </a:rPr>
              <a:t>nr aneksu UDA-POKL07.01,01-22-093/11-01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928938"/>
            <a:ext cx="8229600" cy="10001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5400" b="1" i="1" smtClean="0">
                <a:latin typeface="Constantia" pitchFamily="18" charset="0"/>
              </a:rPr>
              <a:t>Cele projektu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3600" b="1" i="1" smtClean="0">
                <a:latin typeface="Constantia" pitchFamily="18" charset="0"/>
              </a:rPr>
              <a:t>Główny cel projektu</a:t>
            </a:r>
          </a:p>
          <a:p>
            <a:pPr eaLnBrk="1" hangingPunct="1"/>
            <a:endParaRPr lang="pl-PL" smtClean="0"/>
          </a:p>
          <a:p>
            <a:pPr algn="ctr" eaLnBrk="1" hangingPunct="1">
              <a:buFont typeface="Arial" charset="0"/>
              <a:buNone/>
            </a:pPr>
            <a:r>
              <a:rPr lang="pl-PL" sz="2400" i="1" smtClean="0">
                <a:latin typeface="Constantia" pitchFamily="18" charset="0"/>
              </a:rPr>
              <a:t>     Zwiększenie szans na zatrudnienie i podniesienie kompetencji społecznych</a:t>
            </a:r>
            <a:r>
              <a:rPr lang="pl-PL" sz="2400" i="1" smtClean="0"/>
              <a:t> 25 </a:t>
            </a:r>
            <a:r>
              <a:rPr lang="pl-PL" sz="2400" i="1" smtClean="0">
                <a:latin typeface="Constantia" pitchFamily="18" charset="0"/>
              </a:rPr>
              <a:t>kobiet i </a:t>
            </a:r>
            <a:r>
              <a:rPr lang="pl-PL" sz="2400" i="1" smtClean="0"/>
              <a:t>9</a:t>
            </a:r>
            <a:r>
              <a:rPr lang="pl-PL" sz="2400" i="1" smtClean="0">
                <a:latin typeface="Constantia" pitchFamily="18" charset="0"/>
              </a:rPr>
              <a:t> mężczyzn</a:t>
            </a:r>
          </a:p>
          <a:p>
            <a:pPr algn="ctr" eaLnBrk="1" hangingPunct="1">
              <a:buFont typeface="Arial" charset="0"/>
              <a:buNone/>
            </a:pPr>
            <a:r>
              <a:rPr lang="pl-PL" sz="2400" i="1" smtClean="0">
                <a:latin typeface="Constantia" pitchFamily="18" charset="0"/>
              </a:rPr>
              <a:t> z Gminy Bobowo w latach </a:t>
            </a:r>
            <a:r>
              <a:rPr lang="pl-PL" sz="2400" i="1" smtClean="0"/>
              <a:t>2012-2014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ymbol zastępczy zawartości 5"/>
          <p:cNvSpPr>
            <a:spLocks noGrp="1"/>
          </p:cNvSpPr>
          <p:nvPr>
            <p:ph idx="1"/>
          </p:nvPr>
        </p:nvSpPr>
        <p:spPr>
          <a:xfrm>
            <a:off x="500063" y="1643063"/>
            <a:ext cx="8229600" cy="78581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3600" b="1" i="1" smtClean="0">
                <a:latin typeface="Constantia" pitchFamily="18" charset="0"/>
              </a:rPr>
              <a:t>Szczegółowe cele projektu</a:t>
            </a:r>
          </a:p>
        </p:txBody>
      </p:sp>
      <p:sp>
        <p:nvSpPr>
          <p:cNvPr id="4" name="Symbol zastępczy zawartości 5"/>
          <p:cNvSpPr txBox="1">
            <a:spLocks/>
          </p:cNvSpPr>
          <p:nvPr/>
        </p:nvSpPr>
        <p:spPr bwMode="auto">
          <a:xfrm>
            <a:off x="457200" y="3000375"/>
            <a:ext cx="82296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l-PL" sz="2800" i="1" dirty="0">
                <a:latin typeface="Constantia" pitchFamily="18" charset="0"/>
              </a:rPr>
              <a:t>   </a:t>
            </a:r>
            <a:r>
              <a:rPr lang="pl-PL" sz="2400" i="1" dirty="0">
                <a:latin typeface="Constantia" pitchFamily="18" charset="0"/>
              </a:rPr>
              <a:t>Podniesienie kwalifikacji zawodowych</a:t>
            </a:r>
            <a:r>
              <a:rPr lang="pl-PL" sz="2400" i="1" dirty="0">
                <a:latin typeface="+mn-lt"/>
              </a:rPr>
              <a:t> 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pl-PL" sz="2400" i="1" dirty="0">
                <a:latin typeface="+mn-lt"/>
              </a:rPr>
              <a:t>     25 </a:t>
            </a:r>
            <a:r>
              <a:rPr lang="pl-PL" sz="2400" i="1" dirty="0">
                <a:latin typeface="Constantia" pitchFamily="18" charset="0"/>
              </a:rPr>
              <a:t>kobiet i</a:t>
            </a:r>
            <a:r>
              <a:rPr lang="pl-PL" sz="2400" i="1" dirty="0">
                <a:latin typeface="+mn-lt"/>
              </a:rPr>
              <a:t> 9 </a:t>
            </a:r>
            <a:r>
              <a:rPr lang="pl-PL" sz="2400" i="1" dirty="0">
                <a:latin typeface="Constantia" pitchFamily="18" charset="0"/>
              </a:rPr>
              <a:t>mężczyzn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pl-PL" sz="2400" i="1" dirty="0">
                <a:latin typeface="Constantia" pitchFamily="18" charset="0"/>
              </a:rPr>
              <a:t>    z Gminy Bobowo w latach </a:t>
            </a:r>
            <a:r>
              <a:rPr lang="pl-PL" sz="2400" i="1" dirty="0">
                <a:latin typeface="+mn-lt"/>
              </a:rPr>
              <a:t>2012-2014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endParaRPr lang="pl-PL" sz="2400" i="1" dirty="0">
              <a:latin typeface="+mn-lt"/>
            </a:endParaRPr>
          </a:p>
        </p:txBody>
      </p:sp>
      <p:sp>
        <p:nvSpPr>
          <p:cNvPr id="5" name="Symbol zastępczy zawartości 5"/>
          <p:cNvSpPr txBox="1">
            <a:spLocks/>
          </p:cNvSpPr>
          <p:nvPr/>
        </p:nvSpPr>
        <p:spPr bwMode="auto">
          <a:xfrm>
            <a:off x="457200" y="3152775"/>
            <a:ext cx="82296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l-PL" sz="2800" i="1" dirty="0">
                <a:latin typeface="Constantia" pitchFamily="18" charset="0"/>
              </a:rPr>
              <a:t> </a:t>
            </a:r>
            <a:r>
              <a:rPr lang="pl-PL" sz="2400" i="1" dirty="0">
                <a:latin typeface="Constantia" pitchFamily="18" charset="0"/>
              </a:rPr>
              <a:t>Kształtowanie  postaw samodzielności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pl-PL" sz="2400" i="1" dirty="0">
                <a:latin typeface="Constantia" pitchFamily="18" charset="0"/>
              </a:rPr>
              <a:t>u </a:t>
            </a:r>
            <a:r>
              <a:rPr lang="pl-PL" sz="2400" i="1" dirty="0"/>
              <a:t>25</a:t>
            </a:r>
            <a:r>
              <a:rPr lang="pl-PL" sz="2400" i="1" dirty="0">
                <a:latin typeface="Constantia" pitchFamily="18" charset="0"/>
              </a:rPr>
              <a:t> kobiet i </a:t>
            </a:r>
            <a:r>
              <a:rPr lang="pl-PL" sz="2400" i="1" dirty="0"/>
              <a:t>9</a:t>
            </a:r>
            <a:r>
              <a:rPr lang="pl-PL" sz="2400" i="1" dirty="0">
                <a:latin typeface="Constantia" pitchFamily="18" charset="0"/>
              </a:rPr>
              <a:t> mężczyzn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pl-PL" sz="2400" i="1" dirty="0">
                <a:latin typeface="Constantia" pitchFamily="18" charset="0"/>
              </a:rPr>
              <a:t> z Gminy Bobowo w latach </a:t>
            </a:r>
            <a:r>
              <a:rPr lang="pl-PL" sz="2400" i="1" dirty="0"/>
              <a:t>2012-2014</a:t>
            </a:r>
            <a:endParaRPr lang="pl-PL" sz="2400" i="1" dirty="0">
              <a:latin typeface="+mn-lt"/>
            </a:endParaRPr>
          </a:p>
        </p:txBody>
      </p:sp>
      <p:sp>
        <p:nvSpPr>
          <p:cNvPr id="6" name="Symbol zastępczy zawartości 5"/>
          <p:cNvSpPr txBox="1">
            <a:spLocks/>
          </p:cNvSpPr>
          <p:nvPr/>
        </p:nvSpPr>
        <p:spPr bwMode="auto">
          <a:xfrm>
            <a:off x="457200" y="3305175"/>
            <a:ext cx="82296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l-PL" sz="2800" i="1">
                <a:latin typeface="Constantia" pitchFamily="18" charset="0"/>
              </a:rPr>
              <a:t> </a:t>
            </a:r>
            <a:r>
              <a:rPr lang="pl-PL" sz="2400" i="1">
                <a:latin typeface="Constantia" pitchFamily="18" charset="0"/>
              </a:rPr>
              <a:t>Przeciwdziałanie stereotypowemu podejściu do roli </a:t>
            </a:r>
            <a:br>
              <a:rPr lang="pl-PL" sz="2400" i="1">
                <a:latin typeface="Constantia" pitchFamily="18" charset="0"/>
              </a:rPr>
            </a:br>
            <a:r>
              <a:rPr lang="pl-PL" sz="2400" i="1">
                <a:latin typeface="Constantia" pitchFamily="18" charset="0"/>
              </a:rPr>
              <a:t>kobiety i mężczyzny u 25 kobiet i 9 mężczyzn  </a:t>
            </a:r>
            <a:br>
              <a:rPr lang="pl-PL" sz="2400" i="1">
                <a:latin typeface="Constantia" pitchFamily="18" charset="0"/>
              </a:rPr>
            </a:br>
            <a:r>
              <a:rPr lang="pl-PL" sz="2400" i="1">
                <a:latin typeface="Constantia" pitchFamily="18" charset="0"/>
              </a:rPr>
              <a:t>z Gminy Bobowo w latach 2012-2014.</a:t>
            </a: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 bwMode="auto">
          <a:xfrm>
            <a:off x="457200" y="3457575"/>
            <a:ext cx="82296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l-PL" sz="2800" i="1">
                <a:latin typeface="Constantia" pitchFamily="18" charset="0"/>
              </a:rPr>
              <a:t> </a:t>
            </a:r>
            <a:r>
              <a:rPr lang="pl-PL" sz="2400" i="1">
                <a:latin typeface="Constantia" pitchFamily="18" charset="0"/>
              </a:rPr>
              <a:t>Przygotowanie osób zagrożonych wykluczeniem społecznym do wejścia lub powrotu na rynek pracy </a:t>
            </a:r>
            <a:br>
              <a:rPr lang="pl-PL" sz="2400" i="1">
                <a:latin typeface="Constantia" pitchFamily="18" charset="0"/>
              </a:rPr>
            </a:br>
            <a:r>
              <a:rPr lang="pl-PL" sz="2400" i="1">
                <a:latin typeface="Constantia" pitchFamily="18" charset="0"/>
              </a:rPr>
              <a:t>25 kobiet i 9  mężczyzn z</a:t>
            </a:r>
            <a:br>
              <a:rPr lang="pl-PL" sz="2400" i="1">
                <a:latin typeface="Constantia" pitchFamily="18" charset="0"/>
              </a:rPr>
            </a:br>
            <a:r>
              <a:rPr lang="pl-PL" sz="2400" i="1">
                <a:latin typeface="Constantia" pitchFamily="18" charset="0"/>
              </a:rPr>
              <a:t> Gminy Bobowo w latach 2012-2014.</a:t>
            </a:r>
          </a:p>
        </p:txBody>
      </p:sp>
      <p:sp>
        <p:nvSpPr>
          <p:cNvPr id="9" name="Symbol zastępczy zawartości 5"/>
          <p:cNvSpPr txBox="1">
            <a:spLocks/>
          </p:cNvSpPr>
          <p:nvPr/>
        </p:nvSpPr>
        <p:spPr bwMode="auto">
          <a:xfrm>
            <a:off x="457200" y="3609975"/>
            <a:ext cx="82296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l-PL" sz="2800" i="1">
                <a:latin typeface="Constantia" pitchFamily="18" charset="0"/>
              </a:rPr>
              <a:t> </a:t>
            </a:r>
            <a:r>
              <a:rPr lang="pl-PL" sz="2400" i="1">
                <a:latin typeface="Constantia" pitchFamily="18" charset="0"/>
              </a:rPr>
              <a:t>Upowszechnienie pracy socjalnej.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8" grpId="0"/>
      <p:bldP spid="8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22860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b="1" i="1" dirty="0" smtClean="0">
                <a:latin typeface="Constantia" pitchFamily="18" charset="0"/>
              </a:rPr>
              <a:t>WSPARCIE UCZESTNIKÓW PROJEKTU</a:t>
            </a:r>
          </a:p>
          <a:p>
            <a:pPr algn="ctr" eaLnBrk="1" hangingPunct="1">
              <a:buFont typeface="Arial" charset="0"/>
              <a:buNone/>
            </a:pPr>
            <a:endParaRPr lang="pl-PL" sz="2800" b="1" i="1" dirty="0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b="1" i="1" dirty="0" smtClean="0">
                <a:latin typeface="Constantia" pitchFamily="18" charset="0"/>
              </a:rPr>
              <a:t>REALIZACJA CELÓW W </a:t>
            </a:r>
            <a:r>
              <a:rPr lang="pl-PL" sz="2800" b="1" i="1" dirty="0" smtClean="0"/>
              <a:t>2013 </a:t>
            </a:r>
            <a:r>
              <a:rPr lang="pl-PL" sz="2800" b="1" i="1" dirty="0" smtClean="0">
                <a:latin typeface="Constantia" pitchFamily="18" charset="0"/>
              </a:rPr>
              <a:t>ROKU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ymbol zastępczy zawartości 5"/>
          <p:cNvSpPr>
            <a:spLocks noGrp="1"/>
          </p:cNvSpPr>
          <p:nvPr>
            <p:ph idx="1"/>
          </p:nvPr>
        </p:nvSpPr>
        <p:spPr>
          <a:xfrm>
            <a:off x="500063" y="3108325"/>
            <a:ext cx="8229600" cy="6413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b="1" i="1" smtClean="0">
                <a:latin typeface="Constantia" pitchFamily="18" charset="0"/>
              </a:rPr>
              <a:t>AKTYWNA  INTEGRACJA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257425"/>
            <a:ext cx="8229600" cy="23431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W ramach aktywnej integracji zawarto</a:t>
            </a:r>
          </a:p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 </a:t>
            </a:r>
            <a:r>
              <a:rPr lang="pl-PL" sz="2400" b="1" i="1" smtClean="0"/>
              <a:t>12</a:t>
            </a:r>
            <a:r>
              <a:rPr lang="pl-PL" sz="2400" b="1" i="1" smtClean="0">
                <a:latin typeface="Constantia" pitchFamily="18" charset="0"/>
              </a:rPr>
              <a:t> kontraktów socjalnych .</a:t>
            </a:r>
          </a:p>
          <a:p>
            <a:pPr algn="ctr" eaLnBrk="1" hangingPunct="1">
              <a:buFont typeface="Arial" charset="0"/>
              <a:buNone/>
            </a:pPr>
            <a:endParaRPr lang="pl-PL" sz="2400" b="1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Kontrakt zawiera postanowienia związane z</a:t>
            </a:r>
          </a:p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realizacją instrumentów aktywnej integracji.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ymbol zastępczy zawartości 5"/>
          <p:cNvSpPr>
            <a:spLocks noGrp="1"/>
          </p:cNvSpPr>
          <p:nvPr>
            <p:ph idx="1"/>
          </p:nvPr>
        </p:nvSpPr>
        <p:spPr>
          <a:xfrm>
            <a:off x="500063" y="2840038"/>
            <a:ext cx="8229600" cy="11779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INSTRUMENTY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AKTYWNEJ  INTEGRACJI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ymbol zastępczy zawartości 5"/>
          <p:cNvSpPr>
            <a:spLocks noGrp="1"/>
          </p:cNvSpPr>
          <p:nvPr>
            <p:ph idx="1"/>
          </p:nvPr>
        </p:nvSpPr>
        <p:spPr>
          <a:xfrm>
            <a:off x="357188" y="2714625"/>
            <a:ext cx="8229600" cy="17859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INSTRUMENT   AKTYWIZACJI ZAWODOWEJ  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smtClean="0">
                <a:latin typeface="Constantia" pitchFamily="18" charset="0"/>
              </a:rPr>
              <a:t>to usługi wspierające aktywizację zawodową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zawartości 5"/>
          <p:cNvSpPr txBox="1">
            <a:spLocks/>
          </p:cNvSpPr>
          <p:nvPr/>
        </p:nvSpPr>
        <p:spPr bwMode="auto">
          <a:xfrm>
            <a:off x="457200" y="2071688"/>
            <a:ext cx="8229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pl-PL" sz="2000" b="1" i="1" dirty="0">
                <a:latin typeface="Constantia" pitchFamily="18" charset="0"/>
              </a:rPr>
              <a:t>Uczestnictwo w doradztwie zawodowym </a:t>
            </a:r>
            <a:br>
              <a:rPr lang="pl-PL" sz="2000" b="1" i="1" dirty="0">
                <a:latin typeface="Constantia" pitchFamily="18" charset="0"/>
              </a:rPr>
            </a:br>
            <a:r>
              <a:rPr lang="pl-PL" sz="2000" i="1" dirty="0">
                <a:latin typeface="Constantia" pitchFamily="18" charset="0"/>
              </a:rPr>
              <a:t>zrealizowano w ramach zawartego porozumienia z Powiatowym Urzędem Pracy w Starogardzie Gdańskim. 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endParaRPr lang="pl-PL" sz="2400" b="1" i="1" dirty="0">
              <a:latin typeface="Constantia" pitchFamily="18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pl-PL" sz="2000" b="1" i="1" dirty="0">
                <a:latin typeface="Constantia" pitchFamily="18" charset="0"/>
              </a:rPr>
              <a:t>Cel</a:t>
            </a:r>
            <a:r>
              <a:rPr lang="pl-PL" sz="2000" dirty="0">
                <a:latin typeface="Constantia" pitchFamily="18" charset="0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pl-PL" sz="2000" i="1" dirty="0">
                <a:latin typeface="Constantia" pitchFamily="18" charset="0"/>
              </a:rPr>
              <a:t>Określenie indywidualnej ścieżki rozwoju dla każdego Uczestnika projektu.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ymbol zastępczy zawartości 5"/>
          <p:cNvSpPr txBox="1">
            <a:spLocks/>
          </p:cNvSpPr>
          <p:nvPr/>
        </p:nvSpPr>
        <p:spPr bwMode="auto">
          <a:xfrm>
            <a:off x="428625" y="859867"/>
            <a:ext cx="8229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>
              <a:spcBef>
                <a:spcPct val="20000"/>
              </a:spcBef>
              <a:buFont typeface="Arial" charset="0"/>
              <a:buNone/>
            </a:pPr>
            <a:r>
              <a:rPr lang="pl-PL" sz="2000" b="1" i="1" dirty="0">
                <a:latin typeface="Constantia" pitchFamily="18" charset="0"/>
              </a:rPr>
              <a:t>Szkolenie z aktywnego poszukiwania pracy</a:t>
            </a:r>
            <a:endParaRPr lang="pl-PL" sz="2800" i="1" dirty="0">
              <a:latin typeface="Constantia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30" y="1412776"/>
            <a:ext cx="5542309" cy="4156732"/>
          </a:xfrm>
          <a:prstGeom prst="rect">
            <a:avLst/>
          </a:prstGeom>
        </p:spPr>
      </p:pic>
      <p:sp>
        <p:nvSpPr>
          <p:cNvPr id="8" name="pole tekstowe 5"/>
          <p:cNvSpPr txBox="1">
            <a:spLocks noChangeArrowheads="1"/>
          </p:cNvSpPr>
          <p:nvPr/>
        </p:nvSpPr>
        <p:spPr bwMode="auto">
          <a:xfrm>
            <a:off x="328612" y="5569508"/>
            <a:ext cx="8429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i="1" dirty="0">
                <a:latin typeface="Constantia" pitchFamily="18" charset="0"/>
              </a:rPr>
              <a:t>Cel: </a:t>
            </a:r>
          </a:p>
          <a:p>
            <a:r>
              <a:rPr lang="pl-PL" i="1" dirty="0">
                <a:latin typeface="Constantia" pitchFamily="18" charset="0"/>
              </a:rPr>
              <a:t>przygotowanie osób zagrożonych wykluczeniem społecznym do wejścia lub powrotu na rynek pracy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5761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800" b="1" i="1" dirty="0" smtClean="0">
                <a:latin typeface="Constantia" pitchFamily="18" charset="0"/>
              </a:rPr>
              <a:t>Program Operacyjny Kapitał Ludzki,</a:t>
            </a:r>
          </a:p>
          <a:p>
            <a:pPr algn="ctr" eaLnBrk="1" hangingPunct="1">
              <a:buFont typeface="Arial" charset="0"/>
              <a:buNone/>
            </a:pPr>
            <a:endParaRPr lang="pl-PL" sz="2800" b="1" i="1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VII    Promocja integracji społecznej.</a:t>
            </a:r>
          </a:p>
          <a:p>
            <a:pPr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7.1     Rozwój i upowszechnianie aktywnej integracji</a:t>
            </a:r>
          </a:p>
          <a:p>
            <a:pPr eaLnBrk="1" hangingPunct="1">
              <a:buNone/>
            </a:pPr>
            <a:r>
              <a:rPr lang="pl-PL" sz="2000" b="1" i="1" dirty="0" smtClean="0">
                <a:latin typeface="Constantia" pitchFamily="18" charset="0"/>
              </a:rPr>
              <a:t>7.1.1  Rozwój i upowszechnianie aktywnej integracji przez ośrodki pomocy społecznej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ymbol zastępczy zawartości 5"/>
          <p:cNvSpPr txBox="1">
            <a:spLocks/>
          </p:cNvSpPr>
          <p:nvPr/>
        </p:nvSpPr>
        <p:spPr bwMode="auto">
          <a:xfrm>
            <a:off x="428625" y="859867"/>
            <a:ext cx="8229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>
              <a:spcBef>
                <a:spcPct val="20000"/>
              </a:spcBef>
            </a:pPr>
            <a:r>
              <a:rPr lang="pl-PL" sz="2000" b="1" i="1" dirty="0">
                <a:latin typeface="Constantia" pitchFamily="18" charset="0"/>
              </a:rPr>
              <a:t>Spotkanie z przedstawicielem agencji zatrudnienia.</a:t>
            </a:r>
          </a:p>
        </p:txBody>
      </p:sp>
      <p:sp>
        <p:nvSpPr>
          <p:cNvPr id="8" name="pole tekstowe 5"/>
          <p:cNvSpPr txBox="1">
            <a:spLocks noChangeArrowheads="1"/>
          </p:cNvSpPr>
          <p:nvPr/>
        </p:nvSpPr>
        <p:spPr bwMode="auto">
          <a:xfrm>
            <a:off x="328612" y="5569508"/>
            <a:ext cx="8429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i="1" dirty="0">
                <a:latin typeface="Constantia" pitchFamily="18" charset="0"/>
              </a:rPr>
              <a:t>Cel: </a:t>
            </a:r>
          </a:p>
          <a:p>
            <a:r>
              <a:rPr lang="pl-PL" i="1" dirty="0">
                <a:latin typeface="Constantia" pitchFamily="18" charset="0"/>
              </a:rPr>
              <a:t>przygotowanie osób zagrożonych wykluczeniem społecznym do wejścia lub powrotu na rynek pracy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1404000"/>
            <a:ext cx="54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00331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ymbol zastępczy zawartości 5"/>
          <p:cNvSpPr txBox="1">
            <a:spLocks/>
          </p:cNvSpPr>
          <p:nvPr/>
        </p:nvSpPr>
        <p:spPr bwMode="auto">
          <a:xfrm>
            <a:off x="428625" y="859867"/>
            <a:ext cx="8229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>
              <a:spcBef>
                <a:spcPct val="20000"/>
              </a:spcBef>
            </a:pPr>
            <a:r>
              <a:rPr lang="pl-PL" sz="2000" b="1" i="1" dirty="0" smtClean="0">
                <a:latin typeface="Constantia" pitchFamily="18" charset="0"/>
              </a:rPr>
              <a:t>Szkolenie komputerowe.</a:t>
            </a:r>
            <a:endParaRPr lang="pl-PL" sz="2000" b="1" i="1" dirty="0">
              <a:latin typeface="Constantia" pitchFamily="18" charset="0"/>
            </a:endParaRPr>
          </a:p>
        </p:txBody>
      </p:sp>
      <p:sp>
        <p:nvSpPr>
          <p:cNvPr id="8" name="pole tekstowe 5"/>
          <p:cNvSpPr txBox="1">
            <a:spLocks noChangeArrowheads="1"/>
          </p:cNvSpPr>
          <p:nvPr/>
        </p:nvSpPr>
        <p:spPr bwMode="auto">
          <a:xfrm>
            <a:off x="328612" y="5569508"/>
            <a:ext cx="8429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i="1" dirty="0">
                <a:latin typeface="Constantia" pitchFamily="18" charset="0"/>
              </a:rPr>
              <a:t>Cel: </a:t>
            </a:r>
          </a:p>
          <a:p>
            <a:r>
              <a:rPr lang="pl-PL" i="1" dirty="0">
                <a:latin typeface="Constantia" pitchFamily="18" charset="0"/>
              </a:rPr>
              <a:t>przygotowanie osób zagrożonych wykluczeniem społecznym do wejścia lub powrotu na rynek pracy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1404000"/>
            <a:ext cx="54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92186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Symbol zastępczy zawartości 5"/>
          <p:cNvSpPr>
            <a:spLocks noGrp="1"/>
          </p:cNvSpPr>
          <p:nvPr>
            <p:ph idx="1"/>
          </p:nvPr>
        </p:nvSpPr>
        <p:spPr>
          <a:xfrm>
            <a:off x="357188" y="2428875"/>
            <a:ext cx="8229600" cy="20002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b="1" i="1" dirty="0" smtClean="0">
                <a:latin typeface="Constantia" pitchFamily="18" charset="0"/>
              </a:rPr>
              <a:t>INSTRUMENT    AKTYWACJI  EDUKACYJNEJ 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dirty="0" smtClean="0">
                <a:latin typeface="Constantia" pitchFamily="18" charset="0"/>
              </a:rPr>
              <a:t>to skierowanie i finansowanie zajęć w ramach podnoszenia kluczowych kompetencji o charakterze zawodowym oraz skierowanie i sfinansowanie zajęć szkolnych związanych z uzupełnieniem wykształcenia na poziomie </a:t>
            </a:r>
            <a:r>
              <a:rPr lang="pl-PL" sz="2000" i="1" dirty="0" err="1" smtClean="0">
                <a:latin typeface="Constantia" pitchFamily="18" charset="0"/>
              </a:rPr>
              <a:t>ponadgimnazjalnym</a:t>
            </a:r>
            <a:r>
              <a:rPr lang="pl-PL" sz="2000" i="1" dirty="0" smtClean="0">
                <a:latin typeface="Constantia" pitchFamily="18" charset="0"/>
              </a:rPr>
              <a:t>. 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18288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Uczestnictwo i ukończenie kursów zawodowych. </a:t>
            </a:r>
          </a:p>
          <a:p>
            <a:pPr algn="ctr" eaLnBrk="1" hangingPunct="1">
              <a:buFont typeface="Arial" charset="0"/>
              <a:buNone/>
            </a:pPr>
            <a:endParaRPr lang="pl-PL" sz="24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400" i="1" smtClean="0">
                <a:latin typeface="Constantia" pitchFamily="18" charset="0"/>
              </a:rPr>
              <a:t>12 Uczestników projektu podjęło się następujących kursów zawodowych</a:t>
            </a:r>
            <a:r>
              <a:rPr lang="pl-PL" sz="2400" smtClean="0">
                <a:latin typeface="Constantia" pitchFamily="18" charset="0"/>
              </a:rPr>
              <a:t>: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Fryzjer</a:t>
            </a: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5" y="1527175"/>
            <a:ext cx="600075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Magazynier z obsługą programów komputerowych</a:t>
            </a: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550792"/>
            <a:ext cx="6000749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7995586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Magazynier z obsługą programów komputerowych</a:t>
            </a: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571625"/>
            <a:ext cx="6000749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0460956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Kucharz małej gastronomii</a:t>
            </a: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439065"/>
            <a:ext cx="6000748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6705519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Kucharz małej gastronomii</a:t>
            </a: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439065"/>
            <a:ext cx="6000748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87848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Florysta</a:t>
            </a: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439065"/>
            <a:ext cx="6000748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5058339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ytuł 3"/>
          <p:cNvSpPr>
            <a:spLocks noGrp="1"/>
          </p:cNvSpPr>
          <p:nvPr>
            <p:ph type="title"/>
          </p:nvPr>
        </p:nvSpPr>
        <p:spPr>
          <a:xfrm>
            <a:off x="428625" y="642938"/>
            <a:ext cx="8301038" cy="5857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i="1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36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3600" b="1" i="1" dirty="0" smtClean="0">
                <a:latin typeface="Constantia" pitchFamily="18" charset="0"/>
                <a:cs typeface="Tahoma" pitchFamily="34" charset="0"/>
              </a:rPr>
              <a:t>ZESPÓŁ  PROJEKTOWY</a:t>
            </a:r>
            <a:br>
              <a:rPr lang="pl-PL" sz="36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1400" b="1" i="1" dirty="0" smtClean="0">
                <a:latin typeface="Constantia" pitchFamily="18" charset="0"/>
                <a:cs typeface="Tahoma" pitchFamily="34" charset="0"/>
              </a:rPr>
              <a:t> </a:t>
            </a:r>
            <a:br>
              <a:rPr lang="pl-PL" sz="14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1400" b="1" i="1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14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b="1" dirty="0" smtClean="0">
                <a:latin typeface="Constantia" pitchFamily="18" charset="0"/>
                <a:cs typeface="Tahoma" pitchFamily="34" charset="0"/>
              </a:rPr>
              <a:t>Kierownik GOPS</a:t>
            </a:r>
            <a:r>
              <a:rPr lang="pl-PL" sz="22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 smtClean="0">
                <a:latin typeface="Constantia" pitchFamily="18" charset="0"/>
                <a:cs typeface="Tahoma" pitchFamily="34" charset="0"/>
              </a:rPr>
              <a:t>Zdzisława Kwiatkowska</a:t>
            </a:r>
            <a:br>
              <a:rPr lang="pl-PL" sz="2200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700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b="1" dirty="0" smtClean="0">
                <a:latin typeface="Constantia" pitchFamily="18" charset="0"/>
                <a:cs typeface="Tahoma" pitchFamily="34" charset="0"/>
              </a:rPr>
              <a:t>Koordynator projektu</a:t>
            </a:r>
            <a:r>
              <a:rPr lang="pl-PL" sz="22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 smtClean="0">
                <a:latin typeface="Constantia" pitchFamily="18" charset="0"/>
                <a:cs typeface="Tahoma" pitchFamily="34" charset="0"/>
              </a:rPr>
              <a:t>Anna Ossowska</a:t>
            </a:r>
            <a:r>
              <a:rPr lang="pl-PL" sz="2200" b="1" i="1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700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b="1" dirty="0" smtClean="0">
                <a:latin typeface="Constantia" pitchFamily="18" charset="0"/>
                <a:cs typeface="Tahoma" pitchFamily="34" charset="0"/>
              </a:rPr>
              <a:t>Pracownicy socjalni:</a:t>
            </a:r>
            <a:r>
              <a:rPr lang="pl-PL" sz="22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 smtClean="0">
                <a:latin typeface="Constantia" pitchFamily="18" charset="0"/>
                <a:cs typeface="Tahoma" pitchFamily="34" charset="0"/>
              </a:rPr>
              <a:t>Barbara </a:t>
            </a:r>
            <a:r>
              <a:rPr lang="pl-PL" sz="2200" i="1" dirty="0" err="1" smtClean="0">
                <a:latin typeface="Constantia" pitchFamily="18" charset="0"/>
                <a:cs typeface="Tahoma" pitchFamily="34" charset="0"/>
              </a:rPr>
              <a:t>Troeder</a:t>
            </a:r>
            <a:r>
              <a:rPr lang="pl-PL" sz="22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 smtClean="0">
                <a:latin typeface="Constantia" pitchFamily="18" charset="0"/>
                <a:cs typeface="Tahoma" pitchFamily="34" charset="0"/>
              </a:rPr>
              <a:t>Beata Mazur</a:t>
            </a:r>
            <a:br>
              <a:rPr lang="pl-PL" sz="2200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 smtClean="0">
                <a:latin typeface="Constantia" panose="02030602050306030303" pitchFamily="18" charset="0"/>
              </a:rPr>
              <a:t>Bernadeta </a:t>
            </a:r>
            <a:r>
              <a:rPr lang="pl-PL" sz="2200" i="1" dirty="0">
                <a:latin typeface="Constantia" panose="02030602050306030303" pitchFamily="18" charset="0"/>
              </a:rPr>
              <a:t>Rynkowska</a:t>
            </a:r>
            <a:r>
              <a:rPr lang="pl-PL" sz="2200" b="1" i="1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700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b="1" dirty="0" smtClean="0">
                <a:latin typeface="Constantia" pitchFamily="18" charset="0"/>
                <a:cs typeface="Tahoma" pitchFamily="34" charset="0"/>
              </a:rPr>
              <a:t>Księgowa</a:t>
            </a:r>
            <a:r>
              <a:rPr lang="pl-PL" sz="22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 smtClean="0">
                <a:latin typeface="Constantia" pitchFamily="18" charset="0"/>
                <a:cs typeface="Tahoma" pitchFamily="34" charset="0"/>
              </a:rPr>
              <a:t>Joanna Stopa</a:t>
            </a:r>
            <a:br>
              <a:rPr lang="pl-PL" sz="2200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>
                <a:latin typeface="Constantia" panose="02030602050306030303" pitchFamily="18" charset="0"/>
              </a:rPr>
              <a:t>Aleksandra </a:t>
            </a:r>
            <a:r>
              <a:rPr lang="pl-PL" sz="2200" i="1" dirty="0" err="1">
                <a:latin typeface="Constantia" panose="02030602050306030303" pitchFamily="18" charset="0"/>
              </a:rPr>
              <a:t>Łakomicka</a:t>
            </a:r>
            <a:r>
              <a:rPr lang="pl-PL" sz="2200" i="1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i="1" dirty="0" smtClean="0">
                <a:latin typeface="Constantia" pitchFamily="18" charset="0"/>
                <a:cs typeface="Tahoma" pitchFamily="34" charset="0"/>
              </a:rPr>
            </a:br>
            <a:endParaRPr lang="pl-PL" sz="2200" i="1" dirty="0" smtClean="0">
              <a:latin typeface="Constantia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Kurs </a:t>
            </a:r>
            <a:r>
              <a:rPr lang="pl-PL" sz="2000" b="1" i="1" smtClean="0">
                <a:latin typeface="Constantia" pitchFamily="18" charset="0"/>
              </a:rPr>
              <a:t>komputerowy </a:t>
            </a:r>
            <a:r>
              <a:rPr lang="pl-PL" sz="2000" b="1" i="1" smtClean="0">
                <a:latin typeface="Constantia" pitchFamily="18" charset="0"/>
              </a:rPr>
              <a:t>ECDL</a:t>
            </a:r>
            <a:endParaRPr lang="pl-PL" sz="2000" b="1" i="1" dirty="0" smtClean="0">
              <a:latin typeface="Constantia" pitchFamily="18" charset="0"/>
            </a:endParaRP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439065"/>
            <a:ext cx="6000748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8115963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79208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Profesjonalny sprzedawca z obsługą kas fiskalnych i elementami </a:t>
            </a:r>
            <a:r>
              <a:rPr lang="pl-PL" sz="2000" b="1" i="1" dirty="0" err="1" smtClean="0">
                <a:latin typeface="Constantia" pitchFamily="18" charset="0"/>
              </a:rPr>
              <a:t>merchandisingu</a:t>
            </a:r>
            <a:endParaRPr lang="pl-PL" sz="2000" b="1" i="1" dirty="0" smtClean="0">
              <a:latin typeface="Constantia" pitchFamily="18" charset="0"/>
            </a:endParaRP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700808"/>
            <a:ext cx="6000748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362825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79208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Profesjonalny sprzedawca z obsługą kas fiskalnych i elementami </a:t>
            </a:r>
            <a:r>
              <a:rPr lang="pl-PL" sz="2000" b="1" i="1" dirty="0" err="1" smtClean="0">
                <a:latin typeface="Constantia" pitchFamily="18" charset="0"/>
              </a:rPr>
              <a:t>merchandisingu</a:t>
            </a:r>
            <a:endParaRPr lang="pl-PL" sz="2000" b="1" i="1" dirty="0" smtClean="0">
              <a:latin typeface="Constantia" pitchFamily="18" charset="0"/>
            </a:endParaRP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700808"/>
            <a:ext cx="6000748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700594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Pielęgnacja terenów zielonych</a:t>
            </a: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439065"/>
            <a:ext cx="6000748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2911535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Pielęgnacja terenów zielonych</a:t>
            </a: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439065"/>
            <a:ext cx="6000748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0797855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Pielęgnacja terenów zielonych</a:t>
            </a: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439065"/>
            <a:ext cx="6000748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9963603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Prawo jazdy kat. B</a:t>
            </a: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439065"/>
            <a:ext cx="6000748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5794924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1151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Prawo jazdy kat. B</a:t>
            </a:r>
          </a:p>
        </p:txBody>
      </p:sp>
      <p:pic>
        <p:nvPicPr>
          <p:cNvPr id="33797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626" y="1439065"/>
            <a:ext cx="6000748" cy="4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8950323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25717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INSTRUMENT    AKTYWIZACJI  SPOŁECZNEJ </a:t>
            </a:r>
            <a:br>
              <a:rPr lang="pl-PL" sz="2400" b="1" i="1" smtClean="0">
                <a:latin typeface="Constantia" pitchFamily="18" charset="0"/>
              </a:rPr>
            </a:br>
            <a:r>
              <a:rPr lang="pl-PL" sz="2000" i="1" smtClean="0">
                <a:latin typeface="Constantia" pitchFamily="18" charset="0"/>
              </a:rPr>
              <a:t>to organizacja i finansowanie </a:t>
            </a:r>
            <a:br>
              <a:rPr lang="pl-PL" sz="2000" i="1" smtClean="0">
                <a:latin typeface="Constantia" pitchFamily="18" charset="0"/>
              </a:rPr>
            </a:br>
            <a:r>
              <a:rPr lang="pl-PL" sz="2000" i="1" smtClean="0">
                <a:latin typeface="Constantia" pitchFamily="18" charset="0"/>
              </a:rPr>
              <a:t>poradnictwa i wsparcia indywidualnego oraz grupowego 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smtClean="0">
                <a:latin typeface="Constantia" pitchFamily="18" charset="0"/>
              </a:rPr>
              <a:t>w zakresie podniesienia kompetencji życiowych i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smtClean="0">
                <a:latin typeface="Constantia" pitchFamily="18" charset="0"/>
              </a:rPr>
              <a:t> umiejętności społeczno – zawodowych </a:t>
            </a:r>
            <a:br>
              <a:rPr lang="pl-PL" sz="2000" i="1" smtClean="0">
                <a:latin typeface="Constantia" pitchFamily="18" charset="0"/>
              </a:rPr>
            </a:br>
            <a:r>
              <a:rPr lang="pl-PL" sz="2000" i="1" smtClean="0">
                <a:latin typeface="Constantia" pitchFamily="18" charset="0"/>
              </a:rPr>
              <a:t>umożliwiających docelowo powrót do życia społecznego.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142019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Udział w warsztatach psychologicznych: </a:t>
            </a:r>
          </a:p>
          <a:p>
            <a:pPr eaLnBrk="1" hangingPunct="1"/>
            <a:r>
              <a:rPr lang="pl-PL" sz="1600" b="1" i="1" dirty="0" smtClean="0">
                <a:latin typeface="Constantia" pitchFamily="18" charset="0"/>
              </a:rPr>
              <a:t>z podnoszenia umiejętności samooceny i wiary we własne siły </a:t>
            </a:r>
          </a:p>
          <a:p>
            <a:pPr eaLnBrk="1" hangingPunct="1"/>
            <a:r>
              <a:rPr lang="pl-PL" sz="1600" b="1" i="1" dirty="0" smtClean="0">
                <a:latin typeface="Constantia" pitchFamily="18" charset="0"/>
              </a:rPr>
              <a:t>z zakresu radzenia sobie ze stresem, agresją </a:t>
            </a:r>
          </a:p>
          <a:p>
            <a:pPr eaLnBrk="1" hangingPunct="1"/>
            <a:r>
              <a:rPr lang="pl-PL" sz="1600" b="1" i="1" dirty="0" smtClean="0">
                <a:latin typeface="Constantia" pitchFamily="18" charset="0"/>
              </a:rPr>
              <a:t>oraz świadomości ról jakie odgrywają mężczyzna i kobieta w rodzinie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2348880"/>
            <a:ext cx="5400000" cy="405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2348880"/>
            <a:ext cx="5400000" cy="4050000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Symbol zastępczy zawartości 5"/>
          <p:cNvSpPr>
            <a:spLocks noGrp="1"/>
          </p:cNvSpPr>
          <p:nvPr>
            <p:ph idx="1"/>
          </p:nvPr>
        </p:nvSpPr>
        <p:spPr>
          <a:xfrm>
            <a:off x="457200" y="714375"/>
            <a:ext cx="8229600" cy="2428875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pl-PL" sz="2800" b="1" i="1" dirty="0" smtClean="0">
                <a:latin typeface="Constantia" pitchFamily="18" charset="0"/>
              </a:rPr>
              <a:t>Budżet  projektu 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pl-PL" sz="2800" b="1" i="1" dirty="0" smtClean="0">
                <a:latin typeface="Constantia" pitchFamily="18" charset="0"/>
              </a:rPr>
              <a:t>Styczeń </a:t>
            </a:r>
            <a:r>
              <a:rPr lang="pl-PL" sz="2800" b="1" i="1" dirty="0" smtClean="0">
                <a:latin typeface="Constantia" pitchFamily="18" charset="0"/>
                <a:cs typeface="Arial" charset="0"/>
              </a:rPr>
              <a:t>2012 </a:t>
            </a:r>
            <a:r>
              <a:rPr lang="pl-PL" sz="2800" b="1" i="1" dirty="0" smtClean="0">
                <a:latin typeface="Constantia" pitchFamily="18" charset="0"/>
              </a:rPr>
              <a:t>– Październik </a:t>
            </a:r>
            <a:r>
              <a:rPr lang="pl-PL" sz="2800" b="1" i="1" dirty="0" smtClean="0">
                <a:latin typeface="Constantia" pitchFamily="18" charset="0"/>
                <a:cs typeface="Arial" charset="0"/>
              </a:rPr>
              <a:t>2014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pl-PL" sz="2000" b="1" i="1" dirty="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600" b="1" i="1" dirty="0" smtClean="0">
                <a:latin typeface="Constantia" pitchFamily="18" charset="0"/>
              </a:rPr>
              <a:t>Całkowita wartość projektu: 					</a:t>
            </a:r>
            <a:r>
              <a:rPr lang="pl-PL" sz="1600" b="1" i="1" dirty="0" smtClean="0">
                <a:latin typeface="Arial" charset="0"/>
                <a:cs typeface="Arial" charset="0"/>
              </a:rPr>
              <a:t>538 725,</a:t>
            </a:r>
            <a:r>
              <a:rPr lang="pl-PL" sz="1400" b="1" i="1" dirty="0" smtClean="0">
                <a:latin typeface="Arial" charset="0"/>
                <a:cs typeface="Arial" charset="0"/>
              </a:rPr>
              <a:t>00</a:t>
            </a:r>
            <a:r>
              <a:rPr lang="pl-PL" sz="1400" b="1" i="1" dirty="0" smtClean="0">
                <a:latin typeface="Constantia" pitchFamily="18" charset="0"/>
              </a:rPr>
              <a:t> 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6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Wartość dofinansowania z Europejskiego Funduszu Społecznego	</a:t>
            </a:r>
            <a:r>
              <a:rPr lang="pl-PL" sz="1600" b="1" i="1" dirty="0" smtClean="0">
                <a:latin typeface="Arial" charset="0"/>
                <a:cs typeface="Arial" charset="0"/>
              </a:rPr>
              <a:t>457 916,</a:t>
            </a:r>
            <a:r>
              <a:rPr lang="pl-PL" sz="1400" b="1" i="1" dirty="0" smtClean="0">
                <a:latin typeface="Arial" charset="0"/>
                <a:cs typeface="Arial" charset="0"/>
              </a:rPr>
              <a:t>25 </a:t>
            </a:r>
            <a:r>
              <a:rPr lang="pl-PL" sz="1400" b="1" i="1" dirty="0" smtClean="0">
                <a:latin typeface="Constantia" pitchFamily="18" charset="0"/>
              </a:rPr>
              <a:t>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600" b="1" i="1" dirty="0" smtClean="0">
                <a:solidFill>
                  <a:srgbClr val="C00000"/>
                </a:solidFill>
                <a:latin typeface="Constantia" pitchFamily="18" charset="0"/>
              </a:rPr>
              <a:t>Wkład własny</a:t>
            </a:r>
            <a:r>
              <a:rPr lang="pl-PL" sz="1600" b="1" i="1" dirty="0" smtClean="0">
                <a:latin typeface="Constantia" pitchFamily="18" charset="0"/>
              </a:rPr>
              <a:t>						  </a:t>
            </a:r>
            <a:r>
              <a:rPr lang="pl-PL" sz="1600" b="1" i="1" dirty="0" smtClean="0">
                <a:latin typeface="Arial" charset="0"/>
                <a:cs typeface="Arial" charset="0"/>
              </a:rPr>
              <a:t>80 808,</a:t>
            </a:r>
            <a:r>
              <a:rPr lang="pl-PL" sz="1400" b="1" i="1" dirty="0" smtClean="0">
                <a:latin typeface="Arial" charset="0"/>
                <a:cs typeface="Arial" charset="0"/>
              </a:rPr>
              <a:t>75</a:t>
            </a:r>
            <a:r>
              <a:rPr lang="pl-PL" sz="1400" b="1" i="1" dirty="0" smtClean="0">
                <a:latin typeface="Constantia" pitchFamily="18" charset="0"/>
              </a:rPr>
              <a:t> PLN</a:t>
            </a:r>
          </a:p>
        </p:txBody>
      </p:sp>
      <p:graphicFrame>
        <p:nvGraphicFramePr>
          <p:cNvPr id="1026" name="Wykres 3"/>
          <p:cNvGraphicFramePr>
            <a:graphicFrameLocks/>
          </p:cNvGraphicFramePr>
          <p:nvPr/>
        </p:nvGraphicFramePr>
        <p:xfrm>
          <a:off x="1428750" y="2643188"/>
          <a:ext cx="6286500" cy="378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7" imgW="6291617" imgH="3785944" progId="Excel.Sheet.8">
                  <p:embed/>
                </p:oleObj>
              </mc:Choice>
              <mc:Fallback>
                <p:oleObj r:id="rId7" imgW="6291617" imgH="3785944" progId="Excel.Sheet.8">
                  <p:embed/>
                  <p:pic>
                    <p:nvPicPr>
                      <p:cNvPr id="0" name="Wykres 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2643188"/>
                        <a:ext cx="6286500" cy="3786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Symbol zastępczy zawartości 5"/>
          <p:cNvSpPr>
            <a:spLocks noGrp="1"/>
          </p:cNvSpPr>
          <p:nvPr>
            <p:ph idx="1"/>
          </p:nvPr>
        </p:nvSpPr>
        <p:spPr>
          <a:xfrm>
            <a:off x="371475" y="980728"/>
            <a:ext cx="8401050" cy="4286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Udział w poradnictwie wizażystki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1700808"/>
            <a:ext cx="5760000" cy="4320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96" y="1721430"/>
            <a:ext cx="5760000" cy="4320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1700808"/>
            <a:ext cx="5760000" cy="4320000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Symbol zastępczy zawartości 5"/>
          <p:cNvSpPr>
            <a:spLocks noGrp="1"/>
          </p:cNvSpPr>
          <p:nvPr>
            <p:ph idx="1"/>
          </p:nvPr>
        </p:nvSpPr>
        <p:spPr>
          <a:xfrm>
            <a:off x="251520" y="1052736"/>
            <a:ext cx="8401050" cy="78581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Udział w indywidualnych konsultacjach psychologicznych z zakresu kształtowania postaw samodzielności</a:t>
            </a:r>
          </a:p>
        </p:txBody>
      </p:sp>
      <p:pic>
        <p:nvPicPr>
          <p:cNvPr id="5120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5600" y="1868536"/>
            <a:ext cx="589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Symbol zastępczy zawartości 5"/>
          <p:cNvSpPr>
            <a:spLocks noGrp="1"/>
          </p:cNvSpPr>
          <p:nvPr>
            <p:ph idx="1"/>
          </p:nvPr>
        </p:nvSpPr>
        <p:spPr>
          <a:xfrm>
            <a:off x="371475" y="2608263"/>
            <a:ext cx="8401050" cy="16414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i="1" dirty="0" smtClean="0">
                <a:latin typeface="Constantia" pitchFamily="18" charset="0"/>
              </a:rPr>
              <a:t>W ramach instrumentu aktywizacji społecznej </a:t>
            </a:r>
            <a:br>
              <a:rPr lang="pl-PL" sz="2000" i="1" dirty="0" smtClean="0">
                <a:latin typeface="Constantia" pitchFamily="18" charset="0"/>
              </a:rPr>
            </a:br>
            <a:r>
              <a:rPr lang="pl-PL" sz="2000" i="1" dirty="0" smtClean="0">
                <a:latin typeface="Constantia" pitchFamily="18" charset="0"/>
              </a:rPr>
              <a:t>zorganizowano i sfinansowano usługi wsparcia i aktywizacji </a:t>
            </a:r>
            <a:br>
              <a:rPr lang="pl-PL" sz="2000" i="1" dirty="0" smtClean="0">
                <a:latin typeface="Constantia" pitchFamily="18" charset="0"/>
              </a:rPr>
            </a:br>
            <a:r>
              <a:rPr lang="pl-PL" sz="2000" i="1" dirty="0" smtClean="0">
                <a:latin typeface="Constantia" pitchFamily="18" charset="0"/>
              </a:rPr>
              <a:t>rodzin marginalizowanych – kosztów zatrudnienia asystenta rodziny. 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dirty="0" smtClean="0">
                <a:latin typeface="Constantia" pitchFamily="18" charset="0"/>
              </a:rPr>
              <a:t>Współpraca trzech rodzin Beneficjentów Ostatecznych i asystenta rodziny.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892425"/>
            <a:ext cx="8229600" cy="10731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b="1" i="1" smtClean="0">
                <a:latin typeface="Constantia" pitchFamily="18" charset="0"/>
              </a:rPr>
              <a:t>Wsparcie  dodatkowe w</a:t>
            </a:r>
            <a:br>
              <a:rPr lang="pl-PL" b="1" i="1" smtClean="0">
                <a:latin typeface="Constantia" pitchFamily="18" charset="0"/>
              </a:rPr>
            </a:br>
            <a:r>
              <a:rPr lang="pl-PL" b="1" i="1" smtClean="0">
                <a:latin typeface="Constantia" pitchFamily="18" charset="0"/>
              </a:rPr>
              <a:t> ramach zadania aktywna integracja.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Symbol zastępczy zawartości 5"/>
          <p:cNvSpPr>
            <a:spLocks noGrp="1"/>
          </p:cNvSpPr>
          <p:nvPr>
            <p:ph idx="1"/>
          </p:nvPr>
        </p:nvSpPr>
        <p:spPr>
          <a:xfrm>
            <a:off x="285750" y="1768475"/>
            <a:ext cx="8401050" cy="33210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Dodatkowym wsparciem dla Beneficjentów Ostatecznych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 oraz osób z ich otoczenia było:</a:t>
            </a:r>
          </a:p>
          <a:p>
            <a:pPr algn="ctr" eaLnBrk="1" hangingPunct="1">
              <a:buFont typeface="Arial" charset="0"/>
              <a:buNone/>
            </a:pPr>
            <a:endParaRPr lang="pl-PL" sz="2000" i="1" dirty="0" smtClean="0">
              <a:latin typeface="Constantia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l-PL" sz="2000" i="1" dirty="0" smtClean="0">
                <a:latin typeface="Constantia" pitchFamily="18" charset="0"/>
              </a:rPr>
              <a:t>Poradnictwo specjalistyczne prawnika / adwokata , który dyżurował w biurze projektu dwa razy w miesiącu w wymiarze 3 godzin,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l-PL" sz="2000" i="1" dirty="0" smtClean="0">
                <a:latin typeface="Constantia" pitchFamily="18" charset="0"/>
              </a:rPr>
              <a:t>Wsparcie w postaci zapewnienia opieki nad dziećmi Uczestników projektu na czas trwania kursów i szkoleń.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Symbol zastępczy zawartości 5"/>
          <p:cNvSpPr>
            <a:spLocks noGrp="1"/>
          </p:cNvSpPr>
          <p:nvPr>
            <p:ph idx="1"/>
          </p:nvPr>
        </p:nvSpPr>
        <p:spPr>
          <a:xfrm>
            <a:off x="285750" y="1892300"/>
            <a:ext cx="8401050" cy="30734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Beneficjentom Ostatecznym na czas trwania kursów i szkoleń zapewniono:</a:t>
            </a:r>
          </a:p>
          <a:p>
            <a:pPr algn="ctr" eaLnBrk="1" hangingPunct="1">
              <a:buFont typeface="Arial" charset="0"/>
              <a:buNone/>
            </a:pPr>
            <a:endParaRPr lang="pl-PL" sz="2000" b="1" i="1" smtClean="0">
              <a:latin typeface="Constantia" pitchFamily="18" charset="0"/>
            </a:endParaRPr>
          </a:p>
          <a:p>
            <a:pPr eaLnBrk="1" hangingPunct="1"/>
            <a:r>
              <a:rPr lang="pl-PL" sz="2000" i="1" smtClean="0">
                <a:latin typeface="Constantia" pitchFamily="18" charset="0"/>
              </a:rPr>
              <a:t>Wyżywienie (catering kawowy i obiadowy)</a:t>
            </a:r>
          </a:p>
          <a:p>
            <a:pPr eaLnBrk="1" hangingPunct="1"/>
            <a:r>
              <a:rPr lang="pl-PL" sz="2000" i="1" smtClean="0">
                <a:latin typeface="Constantia" pitchFamily="18" charset="0"/>
              </a:rPr>
              <a:t>Zwrot kosztów dojazdu do i z miejsca zamieszkania,</a:t>
            </a:r>
          </a:p>
          <a:p>
            <a:pPr eaLnBrk="1" hangingPunct="1"/>
            <a:r>
              <a:rPr lang="pl-PL" sz="2000" i="1" smtClean="0">
                <a:latin typeface="Constantia" pitchFamily="18" charset="0"/>
              </a:rPr>
              <a:t>Ubezpieczenie od następstw nieszczęśliwych wypadków,</a:t>
            </a:r>
          </a:p>
          <a:p>
            <a:pPr eaLnBrk="1" hangingPunct="1"/>
            <a:r>
              <a:rPr lang="pl-PL" sz="2000" i="1" smtClean="0">
                <a:latin typeface="Constantia" pitchFamily="18" charset="0"/>
              </a:rPr>
              <a:t>Odzież ochronną na zajęciach praktycznych,</a:t>
            </a:r>
          </a:p>
          <a:p>
            <a:pPr eaLnBrk="1" hangingPunct="1"/>
            <a:r>
              <a:rPr lang="pl-PL" sz="2000" i="1" smtClean="0">
                <a:latin typeface="Constantia" pitchFamily="18" charset="0"/>
              </a:rPr>
              <a:t>Materiały szkoleniowe.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Symbol zastępczy zawartości 5"/>
          <p:cNvSpPr>
            <a:spLocks noGrp="1"/>
          </p:cNvSpPr>
          <p:nvPr>
            <p:ph idx="1"/>
          </p:nvPr>
        </p:nvSpPr>
        <p:spPr>
          <a:xfrm>
            <a:off x="285750" y="1643063"/>
            <a:ext cx="8401050" cy="38576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b="1" i="1" smtClean="0">
                <a:latin typeface="Constantia" pitchFamily="18" charset="0"/>
              </a:rPr>
              <a:t>WSPARCIE  DOCHODOWE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2730600"/>
            <a:ext cx="8401050" cy="1396801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i="1" dirty="0" smtClean="0">
                <a:latin typeface="Constantia" pitchFamily="18" charset="0"/>
              </a:rPr>
              <a:t>Do 12 Uczestników projektu  została  skierowana pomoc </a:t>
            </a:r>
            <a:br>
              <a:rPr lang="pl-PL" sz="2400" i="1" dirty="0" smtClean="0">
                <a:latin typeface="Constantia" pitchFamily="18" charset="0"/>
              </a:rPr>
            </a:br>
            <a:r>
              <a:rPr lang="pl-PL" sz="2400" i="1" dirty="0" smtClean="0">
                <a:latin typeface="Constantia" pitchFamily="18" charset="0"/>
              </a:rPr>
              <a:t>w postaci zasiłków celowych ,</a:t>
            </a:r>
          </a:p>
          <a:p>
            <a:pPr algn="ctr" eaLnBrk="1" hangingPunct="1">
              <a:buFont typeface="Arial" charset="0"/>
              <a:buNone/>
            </a:pPr>
            <a:r>
              <a:rPr lang="pl-PL" sz="2400" i="1" dirty="0" smtClean="0">
                <a:latin typeface="Constantia" pitchFamily="18" charset="0"/>
              </a:rPr>
              <a:t> czego produktem było wypłacenie 24 zasiłków celowych.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Symbol zastępczy zawartości 5"/>
          <p:cNvSpPr>
            <a:spLocks noGrp="1"/>
          </p:cNvSpPr>
          <p:nvPr>
            <p:ph idx="1"/>
          </p:nvPr>
        </p:nvSpPr>
        <p:spPr>
          <a:xfrm>
            <a:off x="285750" y="1928813"/>
            <a:ext cx="8401050" cy="2643187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Działania o charakterze 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Środowiskowym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Symbol zastępczy zawartości 5"/>
          <p:cNvSpPr>
            <a:spLocks noGrp="1"/>
          </p:cNvSpPr>
          <p:nvPr>
            <p:ph idx="1"/>
          </p:nvPr>
        </p:nvSpPr>
        <p:spPr>
          <a:xfrm>
            <a:off x="428625" y="1857375"/>
            <a:ext cx="8258175" cy="33575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i="1" smtClean="0">
                <a:latin typeface="Constantia" pitchFamily="18" charset="0"/>
              </a:rPr>
              <a:t>W ramach działań o charakterze środowiskowym zorganizowano dwa wyjazdowe spotkania integracyjno – edukacyjne:</a:t>
            </a: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pl-PL" dirty="0" smtClean="0"/>
          </a:p>
          <a:p>
            <a:pPr eaLnBrk="1" hangingPunct="1">
              <a:buFont typeface="Arial" charset="0"/>
              <a:buNone/>
            </a:pPr>
            <a:endParaRPr lang="pl-PL" dirty="0" smtClean="0"/>
          </a:p>
          <a:p>
            <a:pPr algn="ctr" eaLnBrk="1" hangingPunct="1">
              <a:buFont typeface="Arial" charset="0"/>
              <a:buNone/>
            </a:pPr>
            <a:r>
              <a:rPr lang="pl-PL" sz="4000" b="1" i="1" dirty="0" smtClean="0">
                <a:latin typeface="Constantia" pitchFamily="18" charset="0"/>
              </a:rPr>
              <a:t>Czas realizacji projektu</a:t>
            </a:r>
          </a:p>
          <a:p>
            <a:pPr algn="ctr" eaLnBrk="1" hangingPunct="1">
              <a:buFont typeface="Arial" charset="0"/>
              <a:buNone/>
            </a:pPr>
            <a:r>
              <a:rPr lang="pl-PL" sz="4000" b="1" i="1" dirty="0" smtClean="0">
                <a:latin typeface="Constantia" pitchFamily="18" charset="0"/>
              </a:rPr>
              <a:t>Styczeń- Grudzień </a:t>
            </a:r>
            <a:r>
              <a:rPr lang="pl-PL" sz="4000" b="1" i="1" dirty="0" smtClean="0"/>
              <a:t>2013</a:t>
            </a:r>
            <a:r>
              <a:rPr lang="pl-PL" sz="4000" b="1" i="1" dirty="0" smtClean="0">
                <a:latin typeface="Constantia" pitchFamily="18" charset="0"/>
              </a:rPr>
              <a:t> rok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Symbol zastępczy zawartości 5"/>
          <p:cNvSpPr>
            <a:spLocks noGrp="1"/>
          </p:cNvSpPr>
          <p:nvPr>
            <p:ph idx="1"/>
          </p:nvPr>
        </p:nvSpPr>
        <p:spPr>
          <a:xfrm>
            <a:off x="371475" y="2143125"/>
            <a:ext cx="8401050" cy="25717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800" i="1" dirty="0" smtClean="0"/>
              <a:t>21</a:t>
            </a:r>
            <a:r>
              <a:rPr lang="pl-PL" sz="2800" i="1" dirty="0" smtClean="0">
                <a:latin typeface="Constantia" pitchFamily="18" charset="0"/>
              </a:rPr>
              <a:t> czerwca </a:t>
            </a:r>
            <a:r>
              <a:rPr lang="pl-PL" sz="2800" i="1" dirty="0" smtClean="0"/>
              <a:t>2013</a:t>
            </a:r>
            <a:r>
              <a:rPr lang="pl-PL" sz="2800" i="1" dirty="0" smtClean="0">
                <a:latin typeface="Constantia" pitchFamily="18" charset="0"/>
              </a:rPr>
              <a:t> roku odbył się </a:t>
            </a:r>
            <a:br>
              <a:rPr lang="pl-PL" sz="2800" i="1" dirty="0" smtClean="0">
                <a:latin typeface="Constantia" pitchFamily="18" charset="0"/>
              </a:rPr>
            </a:br>
            <a:r>
              <a:rPr lang="pl-PL" sz="2800" b="1" i="1" dirty="0" smtClean="0">
                <a:latin typeface="Constantia" pitchFamily="18" charset="0"/>
              </a:rPr>
              <a:t>wyjazd do Wioski Miodowej </a:t>
            </a:r>
            <a:br>
              <a:rPr lang="pl-PL" sz="2800" b="1" i="1" dirty="0" smtClean="0">
                <a:latin typeface="Constantia" pitchFamily="18" charset="0"/>
              </a:rPr>
            </a:br>
            <a:r>
              <a:rPr lang="pl-PL" sz="2000" b="1" i="1" dirty="0" smtClean="0">
                <a:latin typeface="Constantia" pitchFamily="18" charset="0"/>
              </a:rPr>
              <a:t>w </a:t>
            </a:r>
            <a:r>
              <a:rPr lang="pl-PL" sz="2000" b="1" i="1" dirty="0" err="1" smtClean="0">
                <a:latin typeface="Constantia" pitchFamily="18" charset="0"/>
              </a:rPr>
              <a:t>WielkimMędromierzu</a:t>
            </a:r>
            <a:r>
              <a:rPr lang="pl-PL" sz="2000" i="1" dirty="0" smtClean="0">
                <a:latin typeface="Constantia" pitchFamily="18" charset="0"/>
              </a:rPr>
              <a:t>.</a:t>
            </a:r>
          </a:p>
          <a:p>
            <a:pPr algn="ctr" eaLnBrk="1" hangingPunct="1">
              <a:buFont typeface="Arial" charset="0"/>
              <a:buNone/>
            </a:pPr>
            <a:endParaRPr lang="pl-PL" sz="2800" i="1" dirty="0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i="1" dirty="0" smtClean="0">
                <a:latin typeface="Constantia" pitchFamily="18" charset="0"/>
              </a:rPr>
              <a:t>Celem warsztatów o tematyce kreowania  właściwej postawy wobec siebie , innych ludzi i świata</a:t>
            </a:r>
            <a:r>
              <a:rPr lang="pl-PL" sz="2400" i="1" dirty="0" smtClean="0">
                <a:latin typeface="Constantia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Symbol zastępczy zawartości 1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999000"/>
            <a:ext cx="6840000" cy="5130000"/>
          </a:xfr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980728"/>
            <a:ext cx="6840000" cy="5130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980728"/>
            <a:ext cx="6840000" cy="5130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980728"/>
            <a:ext cx="6840000" cy="51300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980728"/>
            <a:ext cx="6840000" cy="5130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02" y="980728"/>
            <a:ext cx="6840000" cy="513000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986790"/>
            <a:ext cx="6840000" cy="513000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02" y="986790"/>
            <a:ext cx="6840000" cy="51300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952435"/>
            <a:ext cx="6840000" cy="513000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02" y="986790"/>
            <a:ext cx="6840000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41888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2214563"/>
            <a:ext cx="8401050" cy="24288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800" i="1" dirty="0" smtClean="0"/>
              <a:t>10</a:t>
            </a:r>
            <a:r>
              <a:rPr lang="pl-PL" sz="2800" i="1" dirty="0" smtClean="0">
                <a:latin typeface="Constantia" pitchFamily="18" charset="0"/>
              </a:rPr>
              <a:t> września </a:t>
            </a:r>
            <a:r>
              <a:rPr lang="pl-PL" sz="2800" i="1" dirty="0" smtClean="0"/>
              <a:t>2013 </a:t>
            </a:r>
            <a:r>
              <a:rPr lang="pl-PL" sz="2800" i="1" dirty="0" smtClean="0">
                <a:latin typeface="Constantia" pitchFamily="18" charset="0"/>
              </a:rPr>
              <a:t>roku odbył się </a:t>
            </a:r>
            <a:br>
              <a:rPr lang="pl-PL" sz="2800" i="1" dirty="0" smtClean="0">
                <a:latin typeface="Constantia" pitchFamily="18" charset="0"/>
              </a:rPr>
            </a:br>
            <a:r>
              <a:rPr lang="pl-PL" sz="2800" b="1" i="1" dirty="0" smtClean="0">
                <a:latin typeface="Constantia" pitchFamily="18" charset="0"/>
              </a:rPr>
              <a:t>wyjazd do Fromborka</a:t>
            </a:r>
            <a:br>
              <a:rPr lang="pl-PL" sz="2800" b="1" i="1" dirty="0" smtClean="0">
                <a:latin typeface="Constantia" pitchFamily="18" charset="0"/>
              </a:rPr>
            </a:br>
            <a:r>
              <a:rPr lang="pl-PL" sz="2000" b="1" i="1" dirty="0" smtClean="0">
                <a:latin typeface="Constantia" pitchFamily="18" charset="0"/>
              </a:rPr>
              <a:t>Gród Kopernika oraz Wioska Rodzinna Wielkie Wierzno</a:t>
            </a:r>
          </a:p>
          <a:p>
            <a:pPr algn="ctr" eaLnBrk="1" hangingPunct="1">
              <a:buFont typeface="Arial" charset="0"/>
              <a:buNone/>
            </a:pPr>
            <a:endParaRPr lang="pl-PL" sz="2800" i="1" dirty="0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i="1" dirty="0" smtClean="0">
                <a:latin typeface="Constantia" pitchFamily="18" charset="0"/>
              </a:rPr>
              <a:t>Celem warsztatów była tematyka rodzinna.</a:t>
            </a:r>
          </a:p>
          <a:p>
            <a:pPr algn="ctr" eaLnBrk="1" hangingPunct="1">
              <a:buFont typeface="Arial" charset="0"/>
              <a:buNone/>
            </a:pPr>
            <a:endParaRPr lang="pl-PL" sz="2800" i="1" dirty="0" smtClean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196752"/>
            <a:ext cx="6840000" cy="5130000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196752"/>
            <a:ext cx="6840000" cy="513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196752"/>
            <a:ext cx="6840000" cy="513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196752"/>
            <a:ext cx="6840000" cy="513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172359"/>
            <a:ext cx="6840000" cy="5130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196752"/>
            <a:ext cx="6840000" cy="5130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172359"/>
            <a:ext cx="6840000" cy="5130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94" y="1172359"/>
            <a:ext cx="6840000" cy="5130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162966"/>
            <a:ext cx="6840000" cy="5130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156149"/>
            <a:ext cx="6840000" cy="5130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73571"/>
            <a:ext cx="6840000" cy="5130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72" y="1152892"/>
            <a:ext cx="6840000" cy="5130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54" y="1172359"/>
            <a:ext cx="6840000" cy="5130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91" y="1196752"/>
            <a:ext cx="6840000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08487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3108325"/>
            <a:ext cx="8401050" cy="6413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4000" b="1" i="1" dirty="0" smtClean="0">
                <a:latin typeface="Constantia" pitchFamily="18" charset="0"/>
              </a:rPr>
              <a:t>Współpraca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908720"/>
            <a:ext cx="8401050" cy="5040560"/>
          </a:xfrm>
        </p:spPr>
        <p:txBody>
          <a:bodyPr/>
          <a:lstStyle/>
          <a:p>
            <a:r>
              <a:rPr lang="pl-PL" sz="2400" b="1" i="1" dirty="0"/>
              <a:t>„ELIM” Ośrodek  Dokształcania i Doskonalenia Zawodowego ze Świecia – Wykonawca kursów </a:t>
            </a:r>
            <a:r>
              <a:rPr lang="pl-PL" sz="2400" b="1" i="1" dirty="0" smtClean="0"/>
              <a:t>zawodowych</a:t>
            </a:r>
          </a:p>
          <a:p>
            <a:pPr marL="0" indent="0">
              <a:buNone/>
            </a:pPr>
            <a:endParaRPr lang="pl-PL" sz="1000" b="1" i="1" dirty="0"/>
          </a:p>
          <a:p>
            <a:r>
              <a:rPr lang="pl-PL" sz="2400" b="1" i="1" dirty="0"/>
              <a:t>O.K Ośrodek Kursów z Wejherowa – Wykonawca kursów </a:t>
            </a:r>
            <a:r>
              <a:rPr lang="pl-PL" sz="2400" b="1" i="1" dirty="0" smtClean="0"/>
              <a:t>zawodowych</a:t>
            </a:r>
          </a:p>
          <a:p>
            <a:endParaRPr lang="pl-PL" sz="1000" b="1" i="1" dirty="0"/>
          </a:p>
          <a:p>
            <a:r>
              <a:rPr lang="pl-PL" sz="2400" b="1" i="1" dirty="0" smtClean="0"/>
              <a:t>Elbląski </a:t>
            </a:r>
            <a:r>
              <a:rPr lang="pl-PL" sz="2400" b="1" i="1" dirty="0"/>
              <a:t>Uniwersytet Robotniczy z Elbląga – Wykonawca szkoleń warsztatowych i  kursów </a:t>
            </a:r>
            <a:r>
              <a:rPr lang="pl-PL" sz="2400" b="1" i="1" dirty="0" smtClean="0"/>
              <a:t>zawodowych</a:t>
            </a:r>
          </a:p>
          <a:p>
            <a:endParaRPr lang="pl-PL" sz="1000" b="1" i="1" dirty="0"/>
          </a:p>
          <a:p>
            <a:r>
              <a:rPr lang="pl-PL" sz="2400" b="1" i="1" dirty="0"/>
              <a:t>Szkoła Nauki Jazdy „Wiraż” ze Starogardu – Wykonawca kursów </a:t>
            </a:r>
            <a:r>
              <a:rPr lang="pl-PL" sz="2400" b="1" i="1" dirty="0" smtClean="0"/>
              <a:t>zawodowych</a:t>
            </a:r>
          </a:p>
          <a:p>
            <a:endParaRPr lang="pl-PL" sz="1000" b="1" i="1" dirty="0"/>
          </a:p>
          <a:p>
            <a:r>
              <a:rPr lang="pl-PL" sz="2400" b="1" i="1" dirty="0"/>
              <a:t>Ośrodek Kształcenia zawodowego ze Starogardu Gdańskiego – Wykonawca działań środowiskowych</a:t>
            </a:r>
          </a:p>
          <a:p>
            <a:pPr algn="ctr" eaLnBrk="1" hangingPunct="1">
              <a:buFont typeface="Arial" charset="0"/>
              <a:buNone/>
            </a:pPr>
            <a:endParaRPr lang="pl-PL" sz="2000" b="1" i="1" dirty="0" smtClean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07422"/>
      </p:ext>
    </p:extLst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700808"/>
            <a:ext cx="8401050" cy="3456384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pl-PL" sz="2400" b="1" i="1" dirty="0" smtClean="0">
                <a:latin typeface="Constantia" pitchFamily="18" charset="0"/>
              </a:rPr>
              <a:t>a także:</a:t>
            </a:r>
          </a:p>
          <a:p>
            <a:pPr algn="ctr" eaLnBrk="1" hangingPunct="1">
              <a:buFont typeface="Arial" charset="0"/>
              <a:buNone/>
              <a:defRPr/>
            </a:pPr>
            <a:endParaRPr lang="pl-PL" sz="2400" b="1" i="1" dirty="0">
              <a:latin typeface="Constantia" pitchFamily="18" charset="0"/>
            </a:endParaRPr>
          </a:p>
          <a:p>
            <a:r>
              <a:rPr lang="pl-PL" sz="2400" dirty="0" smtClean="0"/>
              <a:t>Pani </a:t>
            </a:r>
            <a:r>
              <a:rPr lang="pl-PL" sz="2400" dirty="0"/>
              <a:t>Ewa Chodorowska – prawnik/adwokat</a:t>
            </a:r>
          </a:p>
          <a:p>
            <a:r>
              <a:rPr lang="pl-PL" sz="2400" dirty="0" smtClean="0"/>
              <a:t>Pani </a:t>
            </a:r>
            <a:r>
              <a:rPr lang="pl-PL" sz="2400" dirty="0"/>
              <a:t>Zofia Chłopska - asystent rodziny</a:t>
            </a:r>
          </a:p>
          <a:p>
            <a:r>
              <a:rPr lang="pl-PL" sz="2400" dirty="0"/>
              <a:t>Pani </a:t>
            </a:r>
            <a:r>
              <a:rPr lang="pl-PL" sz="2400" dirty="0" smtClean="0"/>
              <a:t>Maria </a:t>
            </a:r>
            <a:r>
              <a:rPr lang="pl-PL" sz="2400" dirty="0"/>
              <a:t>Szarkowska – opiekunka do dzieci</a:t>
            </a:r>
          </a:p>
          <a:p>
            <a:r>
              <a:rPr lang="pl-PL" sz="2400" dirty="0"/>
              <a:t>Pan Dariusz Dąbrowski – informatyk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2661440"/>
            <a:ext cx="8401050" cy="1535121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4000" b="1" i="1" dirty="0" smtClean="0">
                <a:latin typeface="Constantia" pitchFamily="18" charset="0"/>
              </a:rPr>
              <a:t>Uczestnicy </a:t>
            </a:r>
          </a:p>
          <a:p>
            <a:pPr algn="ctr" eaLnBrk="1" hangingPunct="1">
              <a:buFont typeface="Arial" charset="0"/>
              <a:buNone/>
            </a:pPr>
            <a:r>
              <a:rPr lang="pl-PL" sz="4000" b="1" i="1" dirty="0" smtClean="0">
                <a:latin typeface="Constantia" pitchFamily="18" charset="0"/>
              </a:rPr>
              <a:t>projektu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556792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i="1" dirty="0"/>
              <a:t>Pani </a:t>
            </a:r>
            <a:r>
              <a:rPr lang="pl-PL" b="1" i="1" dirty="0"/>
              <a:t>Elżbieta </a:t>
            </a:r>
            <a:r>
              <a:rPr lang="pl-PL" b="1" i="1" dirty="0" err="1"/>
              <a:t>Drost</a:t>
            </a:r>
            <a:endParaRPr lang="pl-PL" sz="4000" b="1" i="1" dirty="0" smtClean="0">
              <a:latin typeface="Constantia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0220" y="2636912"/>
            <a:ext cx="3503560" cy="262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556792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i="1" dirty="0"/>
              <a:t>Pani </a:t>
            </a:r>
            <a:r>
              <a:rPr lang="pl-PL" b="1" i="1" dirty="0"/>
              <a:t>Małgorzata </a:t>
            </a:r>
            <a:r>
              <a:rPr lang="pl-PL" b="1" i="1" dirty="0" err="1"/>
              <a:t>Flisikowska</a:t>
            </a:r>
            <a:endParaRPr lang="pl-PL" sz="4000" b="1" i="1" dirty="0" smtClean="0">
              <a:latin typeface="Constantia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0220" y="2636912"/>
            <a:ext cx="3503560" cy="262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3946843"/>
      </p:ext>
    </p:extLst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00063" y="1214438"/>
            <a:ext cx="8229600" cy="5072062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i="1" dirty="0" smtClean="0">
                <a:latin typeface="Constantia" pitchFamily="18" charset="0"/>
              </a:rPr>
              <a:t>Diagnoza najistotniejszych problemów społecznych Gminy Bobowo:</a:t>
            </a:r>
          </a:p>
          <a:p>
            <a:pPr marL="514350" indent="-51435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2400" b="1" i="1" smtClean="0">
              <a:latin typeface="Constantia" pitchFamily="18" charset="0"/>
            </a:endParaRPr>
          </a:p>
          <a:p>
            <a:pPr marL="514350" indent="-51435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400" b="1" i="1" smtClean="0">
                <a:latin typeface="Constantia" pitchFamily="18" charset="0"/>
              </a:rPr>
              <a:t>Stopa </a:t>
            </a:r>
            <a:r>
              <a:rPr lang="pl-PL" sz="2400" b="1" i="1" dirty="0" smtClean="0">
                <a:latin typeface="Constantia" pitchFamily="18" charset="0"/>
              </a:rPr>
              <a:t>bezrobocia na koniec </a:t>
            </a:r>
            <a:r>
              <a:rPr lang="pl-PL" sz="2400" b="1" i="1" dirty="0" smtClean="0"/>
              <a:t>2012 </a:t>
            </a:r>
            <a:r>
              <a:rPr lang="pl-PL" sz="2400" b="1" i="1" dirty="0" smtClean="0">
                <a:latin typeface="Constantia" pitchFamily="18" charset="0"/>
              </a:rPr>
              <a:t>roku </a:t>
            </a:r>
            <a:br>
              <a:rPr lang="pl-PL" sz="2400" b="1" i="1" dirty="0" smtClean="0">
                <a:latin typeface="Constantia" pitchFamily="18" charset="0"/>
              </a:rPr>
            </a:br>
            <a:r>
              <a:rPr lang="pl-PL" sz="2400" b="1" i="1" dirty="0" smtClean="0">
                <a:latin typeface="Constantia" pitchFamily="18" charset="0"/>
              </a:rPr>
              <a:t>wynosiła </a:t>
            </a:r>
            <a:r>
              <a:rPr lang="pl-PL" sz="2400" b="1" i="1" dirty="0" smtClean="0">
                <a:latin typeface="+mj-lt"/>
              </a:rPr>
              <a:t>8,47</a:t>
            </a:r>
            <a:r>
              <a:rPr lang="pl-PL" sz="2400" b="1" i="1" dirty="0" smtClean="0"/>
              <a:t>%.</a:t>
            </a:r>
          </a:p>
          <a:p>
            <a:pPr marL="514350" indent="-51435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2400" i="1" dirty="0" smtClean="0"/>
          </a:p>
          <a:p>
            <a:pPr marL="514350" indent="-51435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400" b="1" i="1" dirty="0" smtClean="0">
                <a:latin typeface="Constantia" pitchFamily="18" charset="0"/>
              </a:rPr>
              <a:t>Spośród osób długotrwale bezrobotnych ponad </a:t>
            </a:r>
            <a:r>
              <a:rPr lang="pl-PL" sz="2400" b="1" i="1" dirty="0" smtClean="0"/>
              <a:t>57,14%</a:t>
            </a:r>
            <a:r>
              <a:rPr lang="pl-PL" sz="2400" b="1" i="1" dirty="0" smtClean="0">
                <a:latin typeface="Constantia" pitchFamily="18" charset="0"/>
              </a:rPr>
              <a:t> stanowią kobiety.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2400" i="1" dirty="0" smtClean="0">
              <a:latin typeface="Constantia" pitchFamily="18" charset="0"/>
            </a:endParaRPr>
          </a:p>
          <a:p>
            <a:pPr marL="514350" indent="-51435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400" b="1" i="1" dirty="0" smtClean="0">
                <a:latin typeface="Constantia" pitchFamily="18" charset="0"/>
              </a:rPr>
              <a:t>Z pomocy OPS w roku </a:t>
            </a:r>
            <a:r>
              <a:rPr lang="pl-PL" sz="2400" b="1" i="1" dirty="0" smtClean="0"/>
              <a:t>2012 </a:t>
            </a:r>
            <a:r>
              <a:rPr lang="pl-PL" sz="2400" b="1" i="1" dirty="0" smtClean="0">
                <a:latin typeface="Constantia" pitchFamily="18" charset="0"/>
              </a:rPr>
              <a:t>skorzystało </a:t>
            </a:r>
            <a:r>
              <a:rPr lang="pl-PL" sz="2400" b="1" i="1" dirty="0" smtClean="0"/>
              <a:t>277 </a:t>
            </a:r>
            <a:r>
              <a:rPr lang="pl-PL" sz="2400" b="1" i="1" dirty="0" smtClean="0">
                <a:latin typeface="Constantia" pitchFamily="18" charset="0"/>
              </a:rPr>
              <a:t>osób w tym </a:t>
            </a:r>
            <a:r>
              <a:rPr lang="pl-PL" sz="2400" b="1" i="1" dirty="0" smtClean="0"/>
              <a:t>36 </a:t>
            </a:r>
            <a:r>
              <a:rPr lang="pl-PL" sz="2400" b="1" i="1" dirty="0" smtClean="0">
                <a:latin typeface="Constantia" pitchFamily="18" charset="0"/>
              </a:rPr>
              <a:t>osoby niepełnosprawne</a:t>
            </a:r>
            <a:r>
              <a:rPr lang="pl-PL" sz="2400" b="1" i="1" dirty="0" smtClean="0"/>
              <a:t>. </a:t>
            </a:r>
            <a:r>
              <a:rPr lang="pl-PL" sz="2400" b="1" i="1" dirty="0" smtClean="0">
                <a:latin typeface="Constantia" panose="02030602050306030303" pitchFamily="18" charset="0"/>
              </a:rPr>
              <a:t>Do 5 grudnia br. z pomocy GOPS skorzystało 300 osób w tym 41 niepełnosprawnych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556792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i="1" dirty="0"/>
              <a:t>Pani </a:t>
            </a:r>
            <a:r>
              <a:rPr lang="pl-PL" b="1" i="1" dirty="0"/>
              <a:t>Teresa Wojtaś</a:t>
            </a:r>
            <a:endParaRPr lang="pl-PL" sz="4000" b="1" i="1" dirty="0" smtClean="0">
              <a:latin typeface="Constantia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0220" y="2636912"/>
            <a:ext cx="3503560" cy="262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3713699"/>
      </p:ext>
    </p:extLst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556792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i="1" dirty="0"/>
              <a:t>Pani </a:t>
            </a:r>
            <a:r>
              <a:rPr lang="pl-PL" b="1" i="1" dirty="0"/>
              <a:t>Martyna </a:t>
            </a:r>
            <a:r>
              <a:rPr lang="pl-PL" b="1" i="1" dirty="0" err="1"/>
              <a:t>Roskwitalska</a:t>
            </a:r>
            <a:r>
              <a:rPr lang="pl-PL" b="1" i="1" dirty="0"/>
              <a:t> </a:t>
            </a:r>
            <a:endParaRPr lang="pl-PL" sz="4000" b="1" i="1" dirty="0" smtClean="0">
              <a:latin typeface="Constantia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0220" y="2636912"/>
            <a:ext cx="3503560" cy="262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2572601"/>
      </p:ext>
    </p:extLst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556792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i="1" dirty="0"/>
              <a:t>Pani </a:t>
            </a:r>
            <a:r>
              <a:rPr lang="pl-PL" b="1" i="1" dirty="0"/>
              <a:t>Barbara Dunajska </a:t>
            </a:r>
            <a:endParaRPr lang="pl-PL" sz="4000" b="1" i="1" dirty="0" smtClean="0">
              <a:latin typeface="Constantia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0220" y="2636912"/>
            <a:ext cx="3503560" cy="262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6640620"/>
      </p:ext>
    </p:extLst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556792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i="1" dirty="0"/>
              <a:t>Pani </a:t>
            </a:r>
            <a:r>
              <a:rPr lang="pl-PL" b="1" i="1" dirty="0" smtClean="0"/>
              <a:t>Monika Wika</a:t>
            </a:r>
            <a:endParaRPr lang="pl-PL" sz="4000" b="1" i="1" dirty="0" smtClean="0">
              <a:latin typeface="Constantia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0220" y="2636912"/>
            <a:ext cx="3503560" cy="262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8570879"/>
      </p:ext>
    </p:extLst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556792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i="1" dirty="0"/>
              <a:t>Pani </a:t>
            </a:r>
            <a:r>
              <a:rPr lang="pl-PL" b="1" i="1" dirty="0"/>
              <a:t>Danuta Cholewa </a:t>
            </a:r>
            <a:endParaRPr lang="pl-PL" sz="4000" b="1" i="1" dirty="0" smtClean="0">
              <a:latin typeface="Constantia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8431" y="2636912"/>
            <a:ext cx="2867137" cy="262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67479"/>
      </p:ext>
    </p:extLst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556792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i="1" dirty="0"/>
              <a:t>Pani </a:t>
            </a:r>
            <a:r>
              <a:rPr lang="pl-PL" b="1" i="1" dirty="0"/>
              <a:t>Teresa </a:t>
            </a:r>
            <a:r>
              <a:rPr lang="pl-PL" b="1" i="1" dirty="0" err="1"/>
              <a:t>Zellmann</a:t>
            </a:r>
            <a:r>
              <a:rPr lang="pl-PL" b="1" i="1" dirty="0"/>
              <a:t> </a:t>
            </a:r>
            <a:endParaRPr lang="pl-PL" sz="4000" b="1" i="1" dirty="0" smtClean="0">
              <a:latin typeface="Constantia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0004" y="2636912"/>
            <a:ext cx="2783990" cy="262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3815027"/>
      </p:ext>
    </p:extLst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Pani Marta Kusińska</a:t>
            </a:r>
            <a:endParaRPr lang="pl-PL" b="1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30592"/>
            <a:ext cx="3168352" cy="2931909"/>
          </a:xfrm>
        </p:spPr>
      </p:pic>
    </p:spTree>
    <p:extLst>
      <p:ext uri="{BB962C8B-B14F-4D97-AF65-F5344CB8AC3E}">
        <p14:creationId xmlns:p14="http://schemas.microsoft.com/office/powerpoint/2010/main" val="1194713295"/>
      </p:ext>
    </p:extLst>
  </p:cSld>
  <p:clrMapOvr>
    <a:masterClrMapping/>
  </p:clrMapOvr>
  <p:transition spd="slow">
    <p:fade/>
    <p:sndAc>
      <p:stSnd>
        <p:snd r:embed="rId2" name="camera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556792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i="1" dirty="0"/>
              <a:t>Pan </a:t>
            </a:r>
            <a:r>
              <a:rPr lang="pl-PL" b="1" i="1" dirty="0"/>
              <a:t>Kazimierz Śledź </a:t>
            </a:r>
            <a:endParaRPr lang="pl-PL" sz="4000" b="1" i="1" dirty="0" smtClean="0">
              <a:latin typeface="Constantia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2345" y="2636912"/>
            <a:ext cx="2579307" cy="262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5756027"/>
      </p:ext>
    </p:extLst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556792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i="1" dirty="0"/>
              <a:t>Pan </a:t>
            </a:r>
            <a:r>
              <a:rPr lang="pl-PL" b="1" i="1" dirty="0"/>
              <a:t>Wiesław </a:t>
            </a:r>
            <a:r>
              <a:rPr lang="pl-PL" b="1" i="1" dirty="0" err="1"/>
              <a:t>Gencza</a:t>
            </a:r>
            <a:r>
              <a:rPr lang="pl-PL" b="1" i="1" dirty="0"/>
              <a:t> </a:t>
            </a:r>
            <a:endParaRPr lang="pl-PL" sz="4000" b="1" i="1" dirty="0" smtClean="0">
              <a:latin typeface="Constantia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8298" y="2636912"/>
            <a:ext cx="1767404" cy="305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0989933"/>
      </p:ext>
    </p:extLst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1556792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i="1" dirty="0"/>
              <a:t>Pan </a:t>
            </a:r>
            <a:r>
              <a:rPr lang="pl-PL" b="1" i="1" dirty="0"/>
              <a:t>Przemysław Nadolny </a:t>
            </a:r>
            <a:endParaRPr lang="pl-PL" sz="4000" b="1" i="1" dirty="0" smtClean="0">
              <a:latin typeface="Constantia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9836" y="2852102"/>
            <a:ext cx="252432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7506989"/>
      </p:ext>
    </p:extLst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Symbol zastępczy zawartości 5"/>
          <p:cNvSpPr txBox="1">
            <a:spLocks/>
          </p:cNvSpPr>
          <p:nvPr/>
        </p:nvSpPr>
        <p:spPr bwMode="auto">
          <a:xfrm>
            <a:off x="457200" y="2517775"/>
            <a:ext cx="82296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pl-PL" sz="4800" b="1" i="1" dirty="0">
                <a:latin typeface="Constantia" pitchFamily="18" charset="0"/>
              </a:rPr>
              <a:t>Budżet projektu  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pl-PL" sz="4800" b="1" i="1" dirty="0">
                <a:latin typeface="Constantia" pitchFamily="18" charset="0"/>
              </a:rPr>
              <a:t>styczeń – grudzień </a:t>
            </a:r>
            <a:r>
              <a:rPr lang="pl-PL" sz="4800" b="1" i="1" dirty="0" smtClean="0">
                <a:latin typeface="Constantia" pitchFamily="18" charset="0"/>
              </a:rPr>
              <a:t>2013</a:t>
            </a:r>
            <a:endParaRPr lang="pl-PL" sz="4800" b="1" i="1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56435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pl-PL" sz="2800" b="1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Dziękujemy za uwagę</a:t>
            </a: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ZESPÓŁ PROJEKTOWY </a:t>
            </a:r>
          </a:p>
          <a:p>
            <a:pPr algn="ctr" eaLnBrk="1" hangingPunct="1">
              <a:buFont typeface="Arial" charset="0"/>
              <a:buNone/>
            </a:pPr>
            <a:endParaRPr lang="pl-PL" sz="2800" b="1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i="1" smtClean="0">
                <a:latin typeface="Constantia" pitchFamily="18" charset="0"/>
              </a:rPr>
              <a:t>„</a:t>
            </a:r>
            <a:r>
              <a:rPr lang="pl-PL" sz="2800" b="1" i="1" smtClean="0">
                <a:latin typeface="Constantia" pitchFamily="18" charset="0"/>
              </a:rPr>
              <a:t>Sięgnijmy po szansę </a:t>
            </a:r>
            <a:r>
              <a:rPr lang="pl-PL" sz="2800" i="1" smtClean="0">
                <a:latin typeface="Constantia" pitchFamily="18" charset="0"/>
              </a:rPr>
              <a:t>„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Symbol zastępczy zawartości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208823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l-PL" sz="1800" b="1" u="sng" dirty="0" smtClean="0">
                <a:latin typeface="Constantia" pitchFamily="18" charset="0"/>
              </a:rPr>
              <a:t>Koszty ogółem: </a:t>
            </a:r>
            <a:r>
              <a:rPr lang="pl-PL" sz="1800" b="1" i="1" u="sng" dirty="0" smtClean="0">
                <a:latin typeface="Constantia" pitchFamily="18" charset="0"/>
              </a:rPr>
              <a:t>						</a:t>
            </a:r>
            <a:r>
              <a:rPr lang="pl-PL" sz="1800" b="1" i="1" u="sng" dirty="0" smtClean="0">
                <a:latin typeface="Arial" charset="0"/>
                <a:cs typeface="Arial" charset="0"/>
              </a:rPr>
              <a:t>194 162,43 </a:t>
            </a:r>
            <a:r>
              <a:rPr lang="pl-PL" sz="1800" b="1" i="1" u="sng" dirty="0" smtClean="0">
                <a:latin typeface="Constantia" pitchFamily="18" charset="0"/>
              </a:rPr>
              <a:t>PLN</a:t>
            </a:r>
          </a:p>
          <a:p>
            <a:pPr marL="0" indent="0" eaLnBrk="1" hangingPunct="1">
              <a:buNone/>
              <a:defRPr/>
            </a:pPr>
            <a:endParaRPr lang="pl-PL" sz="1200" b="1" i="1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pl-PL" sz="18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W tym plan we wniosku o dofinansowanie	               	                 </a:t>
            </a:r>
            <a:r>
              <a:rPr lang="pl-PL" sz="18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188 813,46 </a:t>
            </a:r>
            <a:r>
              <a:rPr lang="pl-PL" sz="18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PLN</a:t>
            </a:r>
          </a:p>
          <a:p>
            <a:pPr eaLnBrk="1" hangingPunct="1">
              <a:defRPr/>
            </a:pPr>
            <a:r>
              <a:rPr lang="pl-PL" sz="1400" b="1" i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Wartość dofinansowania </a:t>
            </a:r>
            <a:r>
              <a:rPr lang="pl-PL" sz="1400" b="1" i="1" dirty="0" smtClean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z </a:t>
            </a:r>
            <a:r>
              <a:rPr lang="pl-PL" sz="1400" b="1" i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Europejskiego Funduszu Społecznego </a:t>
            </a:r>
            <a:r>
              <a:rPr lang="pl-PL" sz="1400" b="1" i="1" dirty="0" smtClean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               </a:t>
            </a:r>
            <a:r>
              <a:rPr lang="pl-PL" sz="1400" b="1" i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	</a:t>
            </a:r>
            <a:r>
              <a:rPr lang="pl-PL" sz="1400" b="1" i="1" dirty="0" smtClean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       </a:t>
            </a:r>
            <a:r>
              <a:rPr lang="pl-PL" sz="14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</a:t>
            </a:r>
            <a:r>
              <a:rPr lang="pl-PL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713,38 </a:t>
            </a:r>
            <a:r>
              <a:rPr lang="pl-PL" sz="14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PLN        </a:t>
            </a:r>
          </a:p>
          <a:p>
            <a:pPr eaLnBrk="1" hangingPunct="1">
              <a:defRPr/>
            </a:pPr>
            <a:r>
              <a:rPr lang="pl-PL" sz="1400" b="1" i="1" dirty="0" smtClean="0">
                <a:solidFill>
                  <a:schemeClr val="accent3">
                    <a:lumMod val="75000"/>
                  </a:schemeClr>
                </a:solidFill>
                <a:latin typeface="Constantia" pitchFamily="18" charset="0"/>
              </a:rPr>
              <a:t>Wkład </a:t>
            </a:r>
            <a:r>
              <a:rPr lang="pl-PL" sz="1400" b="1" i="1" dirty="0">
                <a:solidFill>
                  <a:schemeClr val="accent3">
                    <a:lumMod val="75000"/>
                  </a:schemeClr>
                </a:solidFill>
                <a:latin typeface="Constantia" pitchFamily="18" charset="0"/>
              </a:rPr>
              <a:t>własny						</a:t>
            </a:r>
            <a:r>
              <a:rPr lang="pl-PL" sz="1400" b="1" i="1" dirty="0" smtClean="0">
                <a:solidFill>
                  <a:schemeClr val="accent3">
                    <a:lumMod val="75000"/>
                  </a:schemeClr>
                </a:solidFill>
                <a:latin typeface="Constantia" pitchFamily="18" charset="0"/>
              </a:rPr>
              <a:t>          </a:t>
            </a:r>
            <a:r>
              <a:rPr lang="pl-PL" sz="1400" b="1" i="1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28 100,08</a:t>
            </a:r>
            <a:r>
              <a:rPr lang="pl-PL" sz="1400" b="1" i="1" dirty="0">
                <a:solidFill>
                  <a:schemeClr val="accent3">
                    <a:lumMod val="75000"/>
                  </a:schemeClr>
                </a:solidFill>
                <a:latin typeface="Constantia" pitchFamily="18" charset="0"/>
              </a:rPr>
              <a:t> PLN</a:t>
            </a:r>
          </a:p>
          <a:p>
            <a:pPr marL="0" indent="0" eaLnBrk="1" hangingPunct="1">
              <a:buNone/>
              <a:defRPr/>
            </a:pPr>
            <a:r>
              <a:rPr lang="pl-PL" sz="18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Oszczędności </a:t>
            </a:r>
            <a:r>
              <a:rPr lang="pl-PL" sz="18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powstałe w 2012 </a:t>
            </a:r>
            <a:r>
              <a:rPr lang="pl-PL" sz="18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roku			    </a:t>
            </a:r>
            <a:r>
              <a:rPr lang="pl-PL" sz="1800" b="1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5 433,03 </a:t>
            </a:r>
            <a:r>
              <a:rPr lang="pl-PL" sz="1800" b="1" i="1" dirty="0" smtClean="0">
                <a:solidFill>
                  <a:srgbClr val="C00000"/>
                </a:solidFill>
                <a:latin typeface="Constantia" pitchFamily="18" charset="0"/>
              </a:rPr>
              <a:t>PLN</a:t>
            </a:r>
            <a:endParaRPr lang="pl-PL" sz="1800" b="1" i="1" dirty="0" smtClean="0">
              <a:solidFill>
                <a:srgbClr val="C0000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pl-PL" sz="1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pl-PL" sz="1600" b="1" i="1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pl-PL" dirty="0" smtClean="0"/>
          </a:p>
        </p:txBody>
      </p:sp>
      <p:graphicFrame>
        <p:nvGraphicFramePr>
          <p:cNvPr id="3" name="Wykres 2"/>
          <p:cNvGraphicFramePr/>
          <p:nvPr>
            <p:extLst>
              <p:ext uri="{D42A27DB-BD31-4B8C-83A1-F6EECF244321}">
                <p14:modId xmlns:p14="http://schemas.microsoft.com/office/powerpoint/2010/main" val="409073850"/>
              </p:ext>
            </p:extLst>
          </p:nvPr>
        </p:nvGraphicFramePr>
        <p:xfrm>
          <a:off x="1453420" y="2924944"/>
          <a:ext cx="5568280" cy="3654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2781</TotalTime>
  <Words>837</Words>
  <Application>Microsoft Office PowerPoint</Application>
  <PresentationFormat>Pokaz na ekranie (4:3)</PresentationFormat>
  <Paragraphs>221</Paragraphs>
  <Slides>80</Slides>
  <Notes>78</Notes>
  <HiddenSlides>1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80</vt:i4>
      </vt:variant>
    </vt:vector>
  </HeadingPairs>
  <TitlesOfParts>
    <vt:vector size="82" baseType="lpstr">
      <vt:lpstr>Motyw pakietu Office</vt:lpstr>
      <vt:lpstr>Arkusz programu Microsoft Excel 97–2003</vt:lpstr>
      <vt:lpstr>Prezentacja programu PowerPoint</vt:lpstr>
      <vt:lpstr>Prezentacja projektu „ Sięgnijmy po szansę ”  współfinansowanego przez Unię Europejską w ramach  Europejskiego Funduszu Społecznego,   nr umowy UDA-POKL07.01,01-22-093/11-00, nr aneksu UDA-POKL07.01,01-22-093/11-01</vt:lpstr>
      <vt:lpstr>Prezentacja programu PowerPoint</vt:lpstr>
      <vt:lpstr> ZESPÓŁ  PROJEKTOWY    Kierownik GOPS Zdzisława Kwiatkowska  Koordynator projektu Anna Ossowska  Pracownicy socjalni: Barbara Troeder Beata Mazur Bernadeta Rynkowska  Księgowa Joanna Stopa Aleksandra Łakomicka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Pani Marta Kusińska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współfinansowany przez Unię Europejską w ramach Europejskiego Funduszu Społecznego</dc:title>
  <dc:creator>kasia dąbrowska</dc:creator>
  <cp:lastModifiedBy>user</cp:lastModifiedBy>
  <cp:revision>375</cp:revision>
  <dcterms:created xsi:type="dcterms:W3CDTF">2011-11-05T17:16:46Z</dcterms:created>
  <dcterms:modified xsi:type="dcterms:W3CDTF">2013-12-16T11:48:26Z</dcterms:modified>
</cp:coreProperties>
</file>